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375337D-6AB2-41BC-B0B7-01B947CE4112}" type="datetimeFigureOut">
              <a:rPr lang="ru-RU" smtClean="0"/>
              <a:t>07.06.2021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918707F-7200-45A6-B330-CE47A016CBDA}" type="slidenum">
              <a:rPr lang="ru-RU" smtClean="0"/>
              <a:t>‹#›</a:t>
            </a:fld>
            <a:endParaRPr lang="ru-RU"/>
          </a:p>
        </p:txBody>
      </p:sp>
    </p:spTree>
    <p:extLst>
      <p:ext uri="{BB962C8B-B14F-4D97-AF65-F5344CB8AC3E}">
        <p14:creationId xmlns:p14="http://schemas.microsoft.com/office/powerpoint/2010/main" val="421931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375337D-6AB2-41BC-B0B7-01B947CE4112}" type="datetimeFigureOut">
              <a:rPr lang="ru-RU" smtClean="0"/>
              <a:t>07.06.2021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18707F-7200-45A6-B330-CE47A016CBDA}" type="slidenum">
              <a:rPr lang="ru-RU" smtClean="0"/>
              <a:t>‹#›</a:t>
            </a:fld>
            <a:endParaRPr lang="ru-RU"/>
          </a:p>
        </p:txBody>
      </p:sp>
    </p:spTree>
    <p:extLst>
      <p:ext uri="{BB962C8B-B14F-4D97-AF65-F5344CB8AC3E}">
        <p14:creationId xmlns:p14="http://schemas.microsoft.com/office/powerpoint/2010/main" val="393890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375337D-6AB2-41BC-B0B7-01B947CE4112}" type="datetimeFigureOut">
              <a:rPr lang="ru-RU" smtClean="0"/>
              <a:t>07.06.2021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18707F-7200-45A6-B330-CE47A016CBD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3862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375337D-6AB2-41BC-B0B7-01B947CE4112}" type="datetimeFigureOut">
              <a:rPr lang="ru-RU" smtClean="0"/>
              <a:t>07.06.2021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18707F-7200-45A6-B330-CE47A016CBDA}" type="slidenum">
              <a:rPr lang="ru-RU" smtClean="0"/>
              <a:t>‹#›</a:t>
            </a:fld>
            <a:endParaRPr lang="ru-RU"/>
          </a:p>
        </p:txBody>
      </p:sp>
    </p:spTree>
    <p:extLst>
      <p:ext uri="{BB962C8B-B14F-4D97-AF65-F5344CB8AC3E}">
        <p14:creationId xmlns:p14="http://schemas.microsoft.com/office/powerpoint/2010/main" val="230280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375337D-6AB2-41BC-B0B7-01B947CE4112}" type="datetimeFigureOut">
              <a:rPr lang="ru-RU" smtClean="0"/>
              <a:t>07.06.2021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18707F-7200-45A6-B330-CE47A016CBD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347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375337D-6AB2-41BC-B0B7-01B947CE4112}" type="datetimeFigureOut">
              <a:rPr lang="ru-RU" smtClean="0"/>
              <a:t>07.06.2021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18707F-7200-45A6-B330-CE47A016CBDA}" type="slidenum">
              <a:rPr lang="ru-RU" smtClean="0"/>
              <a:t>‹#›</a:t>
            </a:fld>
            <a:endParaRPr lang="ru-RU"/>
          </a:p>
        </p:txBody>
      </p:sp>
    </p:spTree>
    <p:extLst>
      <p:ext uri="{BB962C8B-B14F-4D97-AF65-F5344CB8AC3E}">
        <p14:creationId xmlns:p14="http://schemas.microsoft.com/office/powerpoint/2010/main" val="1117658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375337D-6AB2-41BC-B0B7-01B947CE4112}" type="datetimeFigureOut">
              <a:rPr lang="ru-RU" smtClean="0"/>
              <a:t>07.06.2021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18707F-7200-45A6-B330-CE47A016CBDA}" type="slidenum">
              <a:rPr lang="ru-RU" smtClean="0"/>
              <a:t>‹#›</a:t>
            </a:fld>
            <a:endParaRPr lang="ru-RU"/>
          </a:p>
        </p:txBody>
      </p:sp>
    </p:spTree>
    <p:extLst>
      <p:ext uri="{BB962C8B-B14F-4D97-AF65-F5344CB8AC3E}">
        <p14:creationId xmlns:p14="http://schemas.microsoft.com/office/powerpoint/2010/main" val="1988139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375337D-6AB2-41BC-B0B7-01B947CE4112}" type="datetimeFigureOut">
              <a:rPr lang="ru-RU" smtClean="0"/>
              <a:t>07.06.2021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18707F-7200-45A6-B330-CE47A016CBDA}" type="slidenum">
              <a:rPr lang="ru-RU" smtClean="0"/>
              <a:t>‹#›</a:t>
            </a:fld>
            <a:endParaRPr lang="ru-RU"/>
          </a:p>
        </p:txBody>
      </p:sp>
    </p:spTree>
    <p:extLst>
      <p:ext uri="{BB962C8B-B14F-4D97-AF65-F5344CB8AC3E}">
        <p14:creationId xmlns:p14="http://schemas.microsoft.com/office/powerpoint/2010/main" val="323371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375337D-6AB2-41BC-B0B7-01B947CE4112}" type="datetimeFigureOut">
              <a:rPr lang="ru-RU" smtClean="0"/>
              <a:t>07.06.2021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18707F-7200-45A6-B330-CE47A016CBDA}" type="slidenum">
              <a:rPr lang="ru-RU" smtClean="0"/>
              <a:t>‹#›</a:t>
            </a:fld>
            <a:endParaRPr lang="ru-RU"/>
          </a:p>
        </p:txBody>
      </p:sp>
    </p:spTree>
    <p:extLst>
      <p:ext uri="{BB962C8B-B14F-4D97-AF65-F5344CB8AC3E}">
        <p14:creationId xmlns:p14="http://schemas.microsoft.com/office/powerpoint/2010/main" val="231675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375337D-6AB2-41BC-B0B7-01B947CE4112}" type="datetimeFigureOut">
              <a:rPr lang="ru-RU" smtClean="0"/>
              <a:t>07.06.2021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18707F-7200-45A6-B330-CE47A016CBDA}" type="slidenum">
              <a:rPr lang="ru-RU" smtClean="0"/>
              <a:t>‹#›</a:t>
            </a:fld>
            <a:endParaRPr lang="ru-RU"/>
          </a:p>
        </p:txBody>
      </p:sp>
    </p:spTree>
    <p:extLst>
      <p:ext uri="{BB962C8B-B14F-4D97-AF65-F5344CB8AC3E}">
        <p14:creationId xmlns:p14="http://schemas.microsoft.com/office/powerpoint/2010/main" val="183136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375337D-6AB2-41BC-B0B7-01B947CE4112}" type="datetimeFigureOut">
              <a:rPr lang="ru-RU" smtClean="0"/>
              <a:t>07.06.2021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918707F-7200-45A6-B330-CE47A016CBDA}" type="slidenum">
              <a:rPr lang="ru-RU" smtClean="0"/>
              <a:t>‹#›</a:t>
            </a:fld>
            <a:endParaRPr lang="ru-RU"/>
          </a:p>
        </p:txBody>
      </p:sp>
    </p:spTree>
    <p:extLst>
      <p:ext uri="{BB962C8B-B14F-4D97-AF65-F5344CB8AC3E}">
        <p14:creationId xmlns:p14="http://schemas.microsoft.com/office/powerpoint/2010/main" val="271869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375337D-6AB2-41BC-B0B7-01B947CE4112}" type="datetimeFigureOut">
              <a:rPr lang="ru-RU" smtClean="0"/>
              <a:t>07.06.2021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918707F-7200-45A6-B330-CE47A016CBDA}" type="slidenum">
              <a:rPr lang="ru-RU" smtClean="0"/>
              <a:t>‹#›</a:t>
            </a:fld>
            <a:endParaRPr lang="ru-RU"/>
          </a:p>
        </p:txBody>
      </p:sp>
    </p:spTree>
    <p:extLst>
      <p:ext uri="{BB962C8B-B14F-4D97-AF65-F5344CB8AC3E}">
        <p14:creationId xmlns:p14="http://schemas.microsoft.com/office/powerpoint/2010/main" val="64475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375337D-6AB2-41BC-B0B7-01B947CE4112}" type="datetimeFigureOut">
              <a:rPr lang="ru-RU" smtClean="0"/>
              <a:t>07.06.2021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918707F-7200-45A6-B330-CE47A016CBDA}" type="slidenum">
              <a:rPr lang="ru-RU" smtClean="0"/>
              <a:t>‹#›</a:t>
            </a:fld>
            <a:endParaRPr lang="ru-RU"/>
          </a:p>
        </p:txBody>
      </p:sp>
    </p:spTree>
    <p:extLst>
      <p:ext uri="{BB962C8B-B14F-4D97-AF65-F5344CB8AC3E}">
        <p14:creationId xmlns:p14="http://schemas.microsoft.com/office/powerpoint/2010/main" val="337013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5337D-6AB2-41BC-B0B7-01B947CE4112}" type="datetimeFigureOut">
              <a:rPr lang="ru-RU" smtClean="0"/>
              <a:t>07.06.2021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918707F-7200-45A6-B330-CE47A016CBDA}" type="slidenum">
              <a:rPr lang="ru-RU" smtClean="0"/>
              <a:t>‹#›</a:t>
            </a:fld>
            <a:endParaRPr lang="ru-RU"/>
          </a:p>
        </p:txBody>
      </p:sp>
    </p:spTree>
    <p:extLst>
      <p:ext uri="{BB962C8B-B14F-4D97-AF65-F5344CB8AC3E}">
        <p14:creationId xmlns:p14="http://schemas.microsoft.com/office/powerpoint/2010/main" val="21537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375337D-6AB2-41BC-B0B7-01B947CE4112}" type="datetimeFigureOut">
              <a:rPr lang="ru-RU" smtClean="0"/>
              <a:t>07.06.2021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918707F-7200-45A6-B330-CE47A016CBDA}" type="slidenum">
              <a:rPr lang="ru-RU" smtClean="0"/>
              <a:t>‹#›</a:t>
            </a:fld>
            <a:endParaRPr lang="ru-RU"/>
          </a:p>
        </p:txBody>
      </p:sp>
    </p:spTree>
    <p:extLst>
      <p:ext uri="{BB962C8B-B14F-4D97-AF65-F5344CB8AC3E}">
        <p14:creationId xmlns:p14="http://schemas.microsoft.com/office/powerpoint/2010/main" val="84478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375337D-6AB2-41BC-B0B7-01B947CE4112}" type="datetimeFigureOut">
              <a:rPr lang="ru-RU" smtClean="0"/>
              <a:t>07.06.2021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18707F-7200-45A6-B330-CE47A016CBDA}" type="slidenum">
              <a:rPr lang="ru-RU" smtClean="0"/>
              <a:t>‹#›</a:t>
            </a:fld>
            <a:endParaRPr lang="ru-RU"/>
          </a:p>
        </p:txBody>
      </p:sp>
    </p:spTree>
    <p:extLst>
      <p:ext uri="{BB962C8B-B14F-4D97-AF65-F5344CB8AC3E}">
        <p14:creationId xmlns:p14="http://schemas.microsoft.com/office/powerpoint/2010/main" val="313745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375337D-6AB2-41BC-B0B7-01B947CE4112}" type="datetimeFigureOut">
              <a:rPr lang="ru-RU" smtClean="0"/>
              <a:t>07.06.2021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918707F-7200-45A6-B330-CE47A016CBDA}" type="slidenum">
              <a:rPr lang="ru-RU" smtClean="0"/>
              <a:t>‹#›</a:t>
            </a:fld>
            <a:endParaRPr lang="ru-RU"/>
          </a:p>
        </p:txBody>
      </p:sp>
    </p:spTree>
    <p:extLst>
      <p:ext uri="{BB962C8B-B14F-4D97-AF65-F5344CB8AC3E}">
        <p14:creationId xmlns:p14="http://schemas.microsoft.com/office/powerpoint/2010/main" val="3805305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ospotrebnadzor.ru/" TargetMode="External"/><Relationship Id="rId2" Type="http://schemas.openxmlformats.org/officeDocument/2006/relationships/hyperlink" Target="https://&#1089;&#1090;&#1086;&#1087;&#1082;&#1086;&#1088;&#1086;&#1085;&#1072;&#1074;&#1080;&#1088;&#1091;&#1089;.&#1088;&#1092;/" TargetMode="External"/><Relationship Id="rId1" Type="http://schemas.openxmlformats.org/officeDocument/2006/relationships/slideLayout" Target="../slideLayouts/slideLayout2.xml"/><Relationship Id="rId4" Type="http://schemas.openxmlformats.org/officeDocument/2006/relationships/hyperlink" Target="https://ru.wikipedi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1938867"/>
            <a:ext cx="8915399" cy="2262781"/>
          </a:xfrm>
        </p:spPr>
        <p:txBody>
          <a:bodyPr>
            <a:normAutofit fontScale="90000"/>
          </a:bodyPr>
          <a:lstStyle/>
          <a:p>
            <a:pPr algn="ctr"/>
            <a:r>
              <a:rPr lang="ru-RU" b="1" dirty="0" smtClean="0"/>
              <a:t>Важная информация о вакцинации против </a:t>
            </a:r>
            <a:r>
              <a:rPr lang="ru-RU" b="1" dirty="0" err="1" smtClean="0"/>
              <a:t>корон</a:t>
            </a:r>
            <a:r>
              <a:rPr lang="ru-RU" b="1" dirty="0" err="1"/>
              <a:t>а</a:t>
            </a:r>
            <a:r>
              <a:rPr lang="ru-RU" b="1" dirty="0" err="1" smtClean="0"/>
              <a:t>вирусной</a:t>
            </a:r>
            <a:r>
              <a:rPr lang="ru-RU" b="1" dirty="0" smtClean="0"/>
              <a:t> инфекции</a:t>
            </a:r>
            <a:endParaRPr lang="ru-RU" b="1" dirty="0"/>
          </a:p>
        </p:txBody>
      </p:sp>
      <p:sp>
        <p:nvSpPr>
          <p:cNvPr id="3" name="Подзаголовок 2"/>
          <p:cNvSpPr>
            <a:spLocks noGrp="1"/>
          </p:cNvSpPr>
          <p:nvPr>
            <p:ph type="subTitle" idx="1"/>
          </p:nvPr>
        </p:nvSpPr>
        <p:spPr/>
        <p:txBody>
          <a:bodyPr>
            <a:normAutofit/>
          </a:bodyPr>
          <a:lstStyle/>
          <a:p>
            <a:pPr algn="ctr"/>
            <a:r>
              <a:rPr lang="ru-RU" dirty="0" smtClean="0"/>
              <a:t>МГТУ ГА </a:t>
            </a:r>
          </a:p>
          <a:p>
            <a:pPr algn="ctr"/>
            <a:r>
              <a:rPr lang="ru-RU" dirty="0" smtClean="0"/>
              <a:t>Москва июнь 2021</a:t>
            </a:r>
            <a:endParaRPr lang="ru-RU" dirty="0"/>
          </a:p>
        </p:txBody>
      </p:sp>
    </p:spTree>
    <p:extLst>
      <p:ext uri="{BB962C8B-B14F-4D97-AF65-F5344CB8AC3E}">
        <p14:creationId xmlns:p14="http://schemas.microsoft.com/office/powerpoint/2010/main" val="137079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Основная информация</a:t>
            </a:r>
            <a:endParaRPr lang="ru-RU" b="1" dirty="0"/>
          </a:p>
        </p:txBody>
      </p:sp>
      <p:sp>
        <p:nvSpPr>
          <p:cNvPr id="3" name="Объект 2"/>
          <p:cNvSpPr>
            <a:spLocks noGrp="1"/>
          </p:cNvSpPr>
          <p:nvPr>
            <p:ph idx="1"/>
          </p:nvPr>
        </p:nvSpPr>
        <p:spPr/>
        <p:txBody>
          <a:bodyPr/>
          <a:lstStyle/>
          <a:p>
            <a:r>
              <a:rPr lang="ru-RU" dirty="0" err="1"/>
              <a:t>Роспотребнадзор</a:t>
            </a:r>
            <a:r>
              <a:rPr lang="ru-RU" dirty="0"/>
              <a:t> рекомендует соблюдать самоизоляцию до вакцинации. Самоизоляция после вакцинации не требуется. Вакцина не содержит патогенный для человека вирус, вызывающий COVID-19, поэтому заболеть и заразить окружающих после прививки невозможно.</a:t>
            </a:r>
          </a:p>
          <a:p>
            <a:r>
              <a:rPr lang="ru-RU" dirty="0"/>
              <a:t>При подготовке к вакцинации против СOVID-19 проведение лабораторных исследований на наличие иммуноглобулинов классов G и М к вирусу SARS-СoV-2 не обязателен. При наличии положительного эпидемиологического анамнеза у вакцинируемого (контакт с больными с инфекционными заболеваниями в течение последних 14 дней), а также при наличии какого-либо симптома заболевания в течение последних 14 дней необходимо проведение ПЦР.</a:t>
            </a:r>
          </a:p>
          <a:p>
            <a:endParaRPr lang="ru-RU" dirty="0"/>
          </a:p>
        </p:txBody>
      </p:sp>
      <p:sp>
        <p:nvSpPr>
          <p:cNvPr id="5" name="Прямоугольник 4"/>
          <p:cNvSpPr/>
          <p:nvPr/>
        </p:nvSpPr>
        <p:spPr>
          <a:xfrm>
            <a:off x="5926723" y="3244334"/>
            <a:ext cx="184731" cy="369332"/>
          </a:xfrm>
          <a:prstGeom prst="rect">
            <a:avLst/>
          </a:prstGeom>
        </p:spPr>
        <p:txBody>
          <a:bodyPr wrap="none">
            <a:spAutoFit/>
          </a:bodyPr>
          <a:lstStyle/>
          <a:p>
            <a:endParaRPr lang="ru-RU" dirty="0"/>
          </a:p>
        </p:txBody>
      </p:sp>
    </p:spTree>
    <p:extLst>
      <p:ext uri="{BB962C8B-B14F-4D97-AF65-F5344CB8AC3E}">
        <p14:creationId xmlns:p14="http://schemas.microsoft.com/office/powerpoint/2010/main" val="293829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Побочные эффекты после вакцинации</a:t>
            </a:r>
            <a:endParaRPr lang="ru-RU" b="1" dirty="0"/>
          </a:p>
        </p:txBody>
      </p:sp>
      <p:sp>
        <p:nvSpPr>
          <p:cNvPr id="3" name="Объект 2"/>
          <p:cNvSpPr>
            <a:spLocks noGrp="1"/>
          </p:cNvSpPr>
          <p:nvPr>
            <p:ph idx="1"/>
          </p:nvPr>
        </p:nvSpPr>
        <p:spPr/>
        <p:txBody>
          <a:bodyPr/>
          <a:lstStyle/>
          <a:p>
            <a:r>
              <a:rPr lang="ru-RU" dirty="0"/>
              <a:t>После вакцинации в первые-вторые сутки могут развиваться кратковременные общие (непродолжительный гриппоподобный синдром, характеризующийся ознобом, повышением температуры тела, артралгией, миалгией, астенией, общим недомоганием, головной болью) и местные (болезненность в месте инъекции, гиперемия, отёчность) реакции. </a:t>
            </a:r>
            <a:endParaRPr lang="ru-RU" dirty="0" smtClean="0"/>
          </a:p>
          <a:p>
            <a:r>
              <a:rPr lang="ru-RU" dirty="0" smtClean="0"/>
              <a:t>Реже </a:t>
            </a:r>
            <a:r>
              <a:rPr lang="ru-RU" dirty="0"/>
              <a:t>отмечаются: тошнота, диспепсия, снижение аппетита, иногда – увеличение регионарных лимфоузлов. Эти явления обычно проходят в течении 2-3 дней. </a:t>
            </a:r>
            <a:endParaRPr lang="ru-RU" dirty="0" smtClean="0"/>
          </a:p>
          <a:p>
            <a:r>
              <a:rPr lang="ru-RU" dirty="0" smtClean="0"/>
              <a:t>После </a:t>
            </a:r>
            <a:r>
              <a:rPr lang="ru-RU" dirty="0"/>
              <a:t>вакцинации препаратом "</a:t>
            </a:r>
            <a:r>
              <a:rPr lang="ru-RU" dirty="0" err="1"/>
              <a:t>ЭпиВакКорона</a:t>
            </a:r>
            <a:r>
              <a:rPr lang="ru-RU" dirty="0"/>
              <a:t>" возможны местные реакции: боль в месте введения, припухлость, которые проходят через 2-3 дня и кратковременное повышение температуры тела не выше 38,5.</a:t>
            </a:r>
            <a:endParaRPr lang="ru-RU" dirty="0"/>
          </a:p>
        </p:txBody>
      </p:sp>
    </p:spTree>
    <p:extLst>
      <p:ext uri="{BB962C8B-B14F-4D97-AF65-F5344CB8AC3E}">
        <p14:creationId xmlns:p14="http://schemas.microsoft.com/office/powerpoint/2010/main" val="405768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Нужно ли </a:t>
            </a:r>
            <a:r>
              <a:rPr lang="ru-RU" b="1" dirty="0" smtClean="0"/>
              <a:t>прививаться</a:t>
            </a:r>
            <a:r>
              <a:rPr lang="ru-RU" b="1" dirty="0"/>
              <a:t>, если </a:t>
            </a:r>
            <a:r>
              <a:rPr lang="ru-RU" b="1" dirty="0" smtClean="0"/>
              <a:t>человек уже </a:t>
            </a:r>
            <a:r>
              <a:rPr lang="ru-RU" b="1" dirty="0"/>
              <a:t>болел </a:t>
            </a:r>
            <a:r>
              <a:rPr lang="ru-RU" b="1" dirty="0" err="1"/>
              <a:t>коронавирусом</a:t>
            </a:r>
            <a:r>
              <a:rPr lang="ru-RU" b="1" dirty="0"/>
              <a:t>?</a:t>
            </a:r>
            <a:r>
              <a:rPr lang="ru-RU" dirty="0"/>
              <a:t/>
            </a:r>
            <a:br>
              <a:rPr lang="ru-RU" dirty="0"/>
            </a:br>
            <a:endParaRPr lang="ru-RU" dirty="0"/>
          </a:p>
        </p:txBody>
      </p:sp>
      <p:sp>
        <p:nvSpPr>
          <p:cNvPr id="3" name="Объект 2"/>
          <p:cNvSpPr>
            <a:spLocks noGrp="1"/>
          </p:cNvSpPr>
          <p:nvPr>
            <p:ph idx="1"/>
          </p:nvPr>
        </p:nvSpPr>
        <p:spPr/>
        <p:txBody>
          <a:bodyPr/>
          <a:lstStyle/>
          <a:p>
            <a:r>
              <a:rPr lang="ru-RU" dirty="0" smtClean="0"/>
              <a:t>Да</a:t>
            </a:r>
            <a:r>
              <a:rPr lang="ru-RU" dirty="0"/>
              <a:t>, </a:t>
            </a:r>
            <a:r>
              <a:rPr lang="ru-RU" dirty="0" smtClean="0"/>
              <a:t>следует </a:t>
            </a:r>
            <a:r>
              <a:rPr lang="ru-RU" dirty="0"/>
              <a:t>сделать прививку, даже если у вас ранее был COVID-19. </a:t>
            </a:r>
            <a:endParaRPr lang="ru-RU" dirty="0" smtClean="0"/>
          </a:p>
          <a:p>
            <a:r>
              <a:rPr lang="ru-RU" dirty="0" smtClean="0"/>
              <a:t>У </a:t>
            </a:r>
            <a:r>
              <a:rPr lang="ru-RU" dirty="0"/>
              <a:t>людей, которые выздоравливают после COVID-19, развивается естественный иммунитет к вирусу, но пока достоверно неизвестно, как долго он длится и насколько хорошо вы защищены. </a:t>
            </a:r>
            <a:endParaRPr lang="ru-RU" dirty="0" smtClean="0"/>
          </a:p>
          <a:p>
            <a:r>
              <a:rPr lang="ru-RU" dirty="0" smtClean="0"/>
              <a:t>Вакцины </a:t>
            </a:r>
            <a:r>
              <a:rPr lang="ru-RU" dirty="0"/>
              <a:t>обеспечивают более надежную защиту. Рекомендуется привиться через несколько месяцев после перенесенного заболевания.</a:t>
            </a:r>
          </a:p>
          <a:p>
            <a:endParaRPr lang="ru-RU" dirty="0"/>
          </a:p>
        </p:txBody>
      </p:sp>
    </p:spTree>
    <p:extLst>
      <p:ext uri="{BB962C8B-B14F-4D97-AF65-F5344CB8AC3E}">
        <p14:creationId xmlns:p14="http://schemas.microsoft.com/office/powerpoint/2010/main" val="1495894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Мутация вируса и эффективность вакцинации</a:t>
            </a:r>
            <a:endParaRPr lang="ru-RU" b="1" dirty="0"/>
          </a:p>
        </p:txBody>
      </p:sp>
      <p:sp>
        <p:nvSpPr>
          <p:cNvPr id="3" name="Объект 2"/>
          <p:cNvSpPr>
            <a:spLocks noGrp="1"/>
          </p:cNvSpPr>
          <p:nvPr>
            <p:ph idx="1"/>
          </p:nvPr>
        </p:nvSpPr>
        <p:spPr/>
        <p:txBody>
          <a:bodyPr>
            <a:normAutofit fontScale="92500" lnSpcReduction="20000"/>
          </a:bodyPr>
          <a:lstStyle/>
          <a:p>
            <a:r>
              <a:rPr lang="ru-RU" dirty="0" smtClean="0"/>
              <a:t>Эксперты </a:t>
            </a:r>
            <a:r>
              <a:rPr lang="ru-RU" dirty="0"/>
              <a:t>по всему миру постоянно изучают, как новые варианты влияют на поведение вируса, включая любое потенциальное влияние на эффективность вакцин от COVID-19. Пока значимых изменений патогенов, способных влиять на течение болезни или эпидемический процесс не выявлено.</a:t>
            </a:r>
          </a:p>
          <a:p>
            <a:r>
              <a:rPr lang="ru-RU" dirty="0"/>
              <a:t>Если будет доказано, что какая-либо из вакцин менее эффективна против одного или нескольких из этих вариантов, можно будет изменить состав вакцин для защиты от них.</a:t>
            </a:r>
          </a:p>
          <a:p>
            <a:r>
              <a:rPr lang="ru-RU" dirty="0"/>
              <a:t>Но в то же время важно сделать прививку и продолжить меры по сокращению распространения вируса. Всё это помогает снизить вероятность мутации вируса. Важно соблюдать социальную дистанцию, носить маски, мыть руки и своевременно обращаться за медицинской помощью.</a:t>
            </a:r>
          </a:p>
          <a:p>
            <a:r>
              <a:rPr lang="ru-RU" dirty="0"/>
              <a:t>В </a:t>
            </a:r>
            <a:r>
              <a:rPr lang="ru-RU" dirty="0" err="1"/>
              <a:t>Роспотребнадзоре</a:t>
            </a:r>
            <a:r>
              <a:rPr lang="ru-RU" dirty="0"/>
              <a:t> ведется постоянное наблюдение за изменчивостью вируса.</a:t>
            </a:r>
            <a:endParaRPr lang="ru-RU" dirty="0"/>
          </a:p>
        </p:txBody>
      </p:sp>
    </p:spTree>
    <p:extLst>
      <p:ext uri="{BB962C8B-B14F-4D97-AF65-F5344CB8AC3E}">
        <p14:creationId xmlns:p14="http://schemas.microsoft.com/office/powerpoint/2010/main" val="382791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Результат теста ПЦР после вакцинации</a:t>
            </a:r>
            <a:endParaRPr lang="ru-RU" b="1" dirty="0"/>
          </a:p>
        </p:txBody>
      </p:sp>
      <p:sp>
        <p:nvSpPr>
          <p:cNvPr id="3" name="Объект 2"/>
          <p:cNvSpPr>
            <a:spLocks noGrp="1"/>
          </p:cNvSpPr>
          <p:nvPr>
            <p:ph idx="1"/>
          </p:nvPr>
        </p:nvSpPr>
        <p:spPr/>
        <p:txBody>
          <a:bodyPr/>
          <a:lstStyle/>
          <a:p>
            <a:r>
              <a:rPr lang="ru-RU" dirty="0"/>
              <a:t>В</a:t>
            </a:r>
            <a:r>
              <a:rPr lang="ru-RU" dirty="0" smtClean="0"/>
              <a:t>акцина </a:t>
            </a:r>
            <a:r>
              <a:rPr lang="ru-RU" dirty="0"/>
              <a:t>против COVID-19 не может дать положительный результат ПЦР-теста или лабораторного теста на антиген. </a:t>
            </a:r>
            <a:endParaRPr lang="ru-RU" dirty="0" smtClean="0"/>
          </a:p>
          <a:p>
            <a:r>
              <a:rPr lang="ru-RU" dirty="0" smtClean="0"/>
              <a:t>Это </a:t>
            </a:r>
            <a:r>
              <a:rPr lang="ru-RU" dirty="0"/>
              <a:t>объясняется тем, что при тестировании проверяется наличие активного заболевания, а не иммунитет человека.</a:t>
            </a:r>
            <a:endParaRPr lang="ru-RU" dirty="0"/>
          </a:p>
        </p:txBody>
      </p:sp>
    </p:spTree>
    <p:extLst>
      <p:ext uri="{BB962C8B-B14F-4D97-AF65-F5344CB8AC3E}">
        <p14:creationId xmlns:p14="http://schemas.microsoft.com/office/powerpoint/2010/main" val="359057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Можно ли заболеть после вакцинации?</a:t>
            </a:r>
            <a:endParaRPr lang="ru-RU" b="1" dirty="0"/>
          </a:p>
        </p:txBody>
      </p:sp>
      <p:sp>
        <p:nvSpPr>
          <p:cNvPr id="3" name="Объект 2"/>
          <p:cNvSpPr>
            <a:spLocks noGrp="1"/>
          </p:cNvSpPr>
          <p:nvPr>
            <p:ph idx="1"/>
          </p:nvPr>
        </p:nvSpPr>
        <p:spPr/>
        <p:txBody>
          <a:bodyPr/>
          <a:lstStyle/>
          <a:p>
            <a:r>
              <a:rPr lang="ru-RU" dirty="0"/>
              <a:t>После прививки от </a:t>
            </a:r>
            <a:r>
              <a:rPr lang="ru-RU" dirty="0" err="1"/>
              <a:t>коронавируса</a:t>
            </a:r>
            <a:r>
              <a:rPr lang="ru-RU" dirty="0"/>
              <a:t> (не из-за нее, а при последующем заражении вирусом) можно заболеть, описаны такие случаи. </a:t>
            </a:r>
            <a:endParaRPr lang="ru-RU" dirty="0" smtClean="0"/>
          </a:p>
          <a:p>
            <a:r>
              <a:rPr lang="ru-RU" dirty="0" smtClean="0"/>
              <a:t>Они </a:t>
            </a:r>
            <a:r>
              <a:rPr lang="ru-RU" dirty="0"/>
              <a:t>редки и в основном возникают у людей, не завершивших полный курс вакцинации и не соблюдавших рекомендованные меры предосторожности. </a:t>
            </a:r>
            <a:endParaRPr lang="ru-RU" dirty="0" smtClean="0"/>
          </a:p>
          <a:p>
            <a:r>
              <a:rPr lang="ru-RU" dirty="0" smtClean="0"/>
              <a:t>При </a:t>
            </a:r>
            <a:r>
              <a:rPr lang="ru-RU" dirty="0"/>
              <a:t>этом люди, которые заболевают после вакцинации, переносят инфекцию легко, не имеют осложнений.</a:t>
            </a:r>
            <a:endParaRPr lang="ru-RU" dirty="0"/>
          </a:p>
        </p:txBody>
      </p:sp>
      <p:pic>
        <p:nvPicPr>
          <p:cNvPr id="4" name="Рисунок 3"/>
          <p:cNvPicPr>
            <a:picLocks noChangeAspect="1"/>
          </p:cNvPicPr>
          <p:nvPr/>
        </p:nvPicPr>
        <p:blipFill>
          <a:blip r:embed="rId2"/>
          <a:stretch>
            <a:fillRect/>
          </a:stretch>
        </p:blipFill>
        <p:spPr>
          <a:xfrm>
            <a:off x="5012575" y="4591569"/>
            <a:ext cx="2972146" cy="2080502"/>
          </a:xfrm>
          <a:prstGeom prst="rect">
            <a:avLst/>
          </a:prstGeom>
        </p:spPr>
      </p:pic>
    </p:spTree>
    <p:extLst>
      <p:ext uri="{BB962C8B-B14F-4D97-AF65-F5344CB8AC3E}">
        <p14:creationId xmlns:p14="http://schemas.microsoft.com/office/powerpoint/2010/main" val="215637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Какова длительность иммунитета?</a:t>
            </a:r>
            <a:r>
              <a:rPr lang="ru-RU" dirty="0"/>
              <a:t/>
            </a:r>
            <a:br>
              <a:rPr lang="ru-RU" dirty="0"/>
            </a:br>
            <a:endParaRPr lang="ru-RU" dirty="0"/>
          </a:p>
        </p:txBody>
      </p:sp>
      <p:sp>
        <p:nvSpPr>
          <p:cNvPr id="3" name="Объект 2"/>
          <p:cNvSpPr>
            <a:spLocks noGrp="1"/>
          </p:cNvSpPr>
          <p:nvPr>
            <p:ph idx="1"/>
          </p:nvPr>
        </p:nvSpPr>
        <p:spPr/>
        <p:txBody>
          <a:bodyPr/>
          <a:lstStyle/>
          <a:p>
            <a:r>
              <a:rPr lang="ru-RU" dirty="0" smtClean="0"/>
              <a:t>По </a:t>
            </a:r>
            <a:r>
              <a:rPr lang="ru-RU" dirty="0"/>
              <a:t>имеющимся в настоящее время данным, прогнозный иммунитет составляет не менее года. Но более точно будет известно после дополнительных наблюдений за привитыми и переболевшими.</a:t>
            </a:r>
          </a:p>
          <a:p>
            <a:endParaRPr lang="ru-RU" dirty="0"/>
          </a:p>
        </p:txBody>
      </p:sp>
      <p:pic>
        <p:nvPicPr>
          <p:cNvPr id="4" name="Рисунок 3"/>
          <p:cNvPicPr>
            <a:picLocks noChangeAspect="1"/>
          </p:cNvPicPr>
          <p:nvPr/>
        </p:nvPicPr>
        <p:blipFill>
          <a:blip r:embed="rId2"/>
          <a:stretch>
            <a:fillRect/>
          </a:stretch>
        </p:blipFill>
        <p:spPr>
          <a:xfrm>
            <a:off x="4640443" y="3715791"/>
            <a:ext cx="3782291" cy="2128058"/>
          </a:xfrm>
          <a:prstGeom prst="rect">
            <a:avLst/>
          </a:prstGeom>
        </p:spPr>
      </p:pic>
    </p:spTree>
    <p:extLst>
      <p:ext uri="{BB962C8B-B14F-4D97-AF65-F5344CB8AC3E}">
        <p14:creationId xmlns:p14="http://schemas.microsoft.com/office/powerpoint/2010/main" val="1050144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Ресурсы для получения </a:t>
            </a:r>
            <a:r>
              <a:rPr lang="ru-RU" smtClean="0"/>
              <a:t>расширенной информации</a:t>
            </a:r>
            <a:endParaRPr lang="ru-RU" dirty="0"/>
          </a:p>
        </p:txBody>
      </p:sp>
      <p:sp>
        <p:nvSpPr>
          <p:cNvPr id="3" name="Объект 2"/>
          <p:cNvSpPr>
            <a:spLocks noGrp="1"/>
          </p:cNvSpPr>
          <p:nvPr>
            <p:ph idx="1"/>
          </p:nvPr>
        </p:nvSpPr>
        <p:spPr/>
        <p:txBody>
          <a:bodyPr/>
          <a:lstStyle/>
          <a:p>
            <a:r>
              <a:rPr lang="en-US" dirty="0">
                <a:hlinkClick r:id="rId2"/>
              </a:rPr>
              <a:t>https://xn--80aesfpebagmfblc0a.xn--p1ai</a:t>
            </a:r>
            <a:r>
              <a:rPr lang="en-US" dirty="0" smtClean="0">
                <a:hlinkClick r:id="rId2"/>
              </a:rPr>
              <a:t>/</a:t>
            </a:r>
            <a:r>
              <a:rPr lang="ru-RU" dirty="0" smtClean="0"/>
              <a:t> (</a:t>
            </a:r>
            <a:r>
              <a:rPr lang="ru-RU" dirty="0" err="1" smtClean="0"/>
              <a:t>Стопкоронавирус.рф</a:t>
            </a:r>
            <a:r>
              <a:rPr lang="ru-RU" dirty="0" smtClean="0"/>
              <a:t>)</a:t>
            </a:r>
          </a:p>
          <a:p>
            <a:r>
              <a:rPr lang="en-US" dirty="0">
                <a:hlinkClick r:id="rId3"/>
              </a:rPr>
              <a:t>https://</a:t>
            </a:r>
            <a:r>
              <a:rPr lang="en-US" dirty="0" smtClean="0">
                <a:hlinkClick r:id="rId3"/>
              </a:rPr>
              <a:t>www.rospotrebnadzor.ru</a:t>
            </a:r>
            <a:endParaRPr lang="ru-RU" dirty="0" smtClean="0"/>
          </a:p>
          <a:p>
            <a:r>
              <a:rPr lang="en-US" dirty="0">
                <a:hlinkClick r:id="rId4"/>
              </a:rPr>
              <a:t>https://</a:t>
            </a:r>
            <a:r>
              <a:rPr lang="en-US" dirty="0" smtClean="0">
                <a:hlinkClick r:id="rId4"/>
              </a:rPr>
              <a:t>ru.wikipedia.org</a:t>
            </a:r>
            <a:endParaRPr lang="ru-RU" dirty="0"/>
          </a:p>
          <a:p>
            <a:pPr marL="0" indent="0">
              <a:buNone/>
            </a:pPr>
            <a:endParaRPr lang="ru-RU"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92523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a:t>Коронавирусная</a:t>
            </a:r>
            <a:r>
              <a:rPr lang="ru-RU" b="1" dirty="0"/>
              <a:t> инфекция</a:t>
            </a:r>
            <a:endParaRPr lang="ru-RU" dirty="0"/>
          </a:p>
        </p:txBody>
      </p:sp>
      <p:sp>
        <p:nvSpPr>
          <p:cNvPr id="3" name="Объект 2"/>
          <p:cNvSpPr>
            <a:spLocks noGrp="1"/>
          </p:cNvSpPr>
          <p:nvPr>
            <p:ph idx="1"/>
          </p:nvPr>
        </p:nvSpPr>
        <p:spPr/>
        <p:txBody>
          <a:bodyPr/>
          <a:lstStyle/>
          <a:p>
            <a:r>
              <a:rPr lang="ru-RU" b="1" dirty="0" err="1"/>
              <a:t>Коронавирусная</a:t>
            </a:r>
            <a:r>
              <a:rPr lang="ru-RU" b="1" dirty="0"/>
              <a:t> инфекция (</a:t>
            </a:r>
            <a:r>
              <a:rPr lang="ru-RU" b="1" dirty="0" err="1"/>
              <a:t>hCov</a:t>
            </a:r>
            <a:r>
              <a:rPr lang="ru-RU" b="1" dirty="0"/>
              <a:t>) </a:t>
            </a:r>
            <a:r>
              <a:rPr lang="ru-RU" dirty="0"/>
              <a:t>– острое инфекционное заболевание вирусной природы, которое характеризуется умеренно выраженной интоксикацией и преимущественным поражением верхних отделов респираторного тракта. Лишь у детей отмечены случаи поражения бронхов и легких. На долю </a:t>
            </a:r>
            <a:r>
              <a:rPr lang="ru-RU" dirty="0" err="1"/>
              <a:t>коронавирусной</a:t>
            </a:r>
            <a:r>
              <a:rPr lang="ru-RU" dirty="0"/>
              <a:t> инфекции приходится от 4 до 20 % случаев всех ОРВИ.</a:t>
            </a:r>
          </a:p>
        </p:txBody>
      </p:sp>
      <p:pic>
        <p:nvPicPr>
          <p:cNvPr id="4" name="Рисунок 3"/>
          <p:cNvPicPr>
            <a:picLocks noChangeAspect="1"/>
          </p:cNvPicPr>
          <p:nvPr/>
        </p:nvPicPr>
        <p:blipFill>
          <a:blip r:embed="rId2"/>
          <a:stretch>
            <a:fillRect/>
          </a:stretch>
        </p:blipFill>
        <p:spPr>
          <a:xfrm>
            <a:off x="3019984" y="4147102"/>
            <a:ext cx="3524750" cy="2341022"/>
          </a:xfrm>
          <a:prstGeom prst="rect">
            <a:avLst/>
          </a:prstGeom>
        </p:spPr>
      </p:pic>
      <p:pic>
        <p:nvPicPr>
          <p:cNvPr id="5" name="Рисунок 4"/>
          <p:cNvPicPr>
            <a:picLocks noChangeAspect="1"/>
          </p:cNvPicPr>
          <p:nvPr/>
        </p:nvPicPr>
        <p:blipFill>
          <a:blip r:embed="rId3"/>
          <a:stretch>
            <a:fillRect/>
          </a:stretch>
        </p:blipFill>
        <p:spPr>
          <a:xfrm>
            <a:off x="7046912" y="4147102"/>
            <a:ext cx="4224950" cy="2319169"/>
          </a:xfrm>
          <a:prstGeom prst="rect">
            <a:avLst/>
          </a:prstGeom>
        </p:spPr>
      </p:pic>
    </p:spTree>
    <p:extLst>
      <p:ext uri="{BB962C8B-B14F-4D97-AF65-F5344CB8AC3E}">
        <p14:creationId xmlns:p14="http://schemas.microsoft.com/office/powerpoint/2010/main" val="418399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Новый </a:t>
            </a:r>
            <a:r>
              <a:rPr lang="ru-RU" b="1" dirty="0" err="1"/>
              <a:t>коронавирус</a:t>
            </a:r>
            <a:r>
              <a:rPr lang="ru-RU" b="1" dirty="0"/>
              <a:t> </a:t>
            </a:r>
          </a:p>
        </p:txBody>
      </p:sp>
      <p:sp>
        <p:nvSpPr>
          <p:cNvPr id="3" name="Объект 2"/>
          <p:cNvSpPr>
            <a:spLocks noGrp="1"/>
          </p:cNvSpPr>
          <p:nvPr>
            <p:ph idx="1"/>
          </p:nvPr>
        </p:nvSpPr>
        <p:spPr/>
        <p:txBody>
          <a:bodyPr>
            <a:normAutofit fontScale="92500"/>
          </a:bodyPr>
          <a:lstStyle/>
          <a:p>
            <a:r>
              <a:rPr lang="ru-RU" dirty="0"/>
              <a:t>В настоящее время семейство </a:t>
            </a:r>
            <a:r>
              <a:rPr lang="ru-RU" dirty="0" err="1"/>
              <a:t>коронавирусов</a:t>
            </a:r>
            <a:r>
              <a:rPr lang="ru-RU" dirty="0"/>
              <a:t> включает 2 вида вирусов, вызывающих тяжелую респираторную инфекцию у людей: </a:t>
            </a:r>
            <a:r>
              <a:rPr lang="en-US" dirty="0"/>
              <a:t>SARS-</a:t>
            </a:r>
            <a:r>
              <a:rPr lang="en-US" dirty="0" err="1"/>
              <a:t>Cov</a:t>
            </a:r>
            <a:r>
              <a:rPr lang="en-US" dirty="0"/>
              <a:t> (Severe acute respiratory syndrome coronavirus, </a:t>
            </a:r>
            <a:r>
              <a:rPr lang="ru-RU" dirty="0"/>
              <a:t>или ТОРС-</a:t>
            </a:r>
            <a:r>
              <a:rPr lang="ru-RU" dirty="0" err="1"/>
              <a:t>коронавирус</a:t>
            </a:r>
            <a:r>
              <a:rPr lang="ru-RU" dirty="0"/>
              <a:t>, вызывающий тяжелый острый респираторный синдром) и </a:t>
            </a:r>
            <a:r>
              <a:rPr lang="en-US" dirty="0"/>
              <a:t>MERS-</a:t>
            </a:r>
            <a:r>
              <a:rPr lang="en-US" dirty="0" err="1"/>
              <a:t>Cov</a:t>
            </a:r>
            <a:r>
              <a:rPr lang="en-US" dirty="0"/>
              <a:t> (Middle East respiratory syndrome coronavirus, </a:t>
            </a:r>
            <a:r>
              <a:rPr lang="ru-RU" dirty="0"/>
              <a:t>или БВРС-</a:t>
            </a:r>
            <a:r>
              <a:rPr lang="ru-RU" dirty="0" err="1"/>
              <a:t>коронавирус</a:t>
            </a:r>
            <a:r>
              <a:rPr lang="ru-RU" dirty="0"/>
              <a:t>, вызывающий Ближневосточный респираторный синдром).</a:t>
            </a:r>
          </a:p>
          <a:p>
            <a:r>
              <a:rPr lang="ru-RU" b="1" dirty="0" smtClean="0"/>
              <a:t>Новый </a:t>
            </a:r>
            <a:r>
              <a:rPr lang="ru-RU" b="1" dirty="0" err="1"/>
              <a:t>коронавирус</a:t>
            </a:r>
            <a:r>
              <a:rPr lang="ru-RU" b="1" dirty="0"/>
              <a:t> </a:t>
            </a:r>
            <a:r>
              <a:rPr lang="ru-RU" dirty="0"/>
              <a:t>— респираторный вирус (возбудитель ОРВИ). Он передается главным образом воздушно-капельным путем в результате вдыхания капель, выделяемых из дыхательных путей больного: например, при кашле или чихании, а также капель слюны или выделений из носа. Также он может распространяться, когда больной касается любой загрязненной поверхности, например, дверной ручки. В этом случае заражение происходит при касании рта, носа или глаз грязными </a:t>
            </a:r>
            <a:r>
              <a:rPr lang="ru-RU" dirty="0" smtClean="0"/>
              <a:t>руками</a:t>
            </a:r>
            <a:r>
              <a:rPr lang="ru-RU" dirty="0"/>
              <a:t>.</a:t>
            </a:r>
          </a:p>
        </p:txBody>
      </p:sp>
    </p:spTree>
    <p:extLst>
      <p:ext uri="{BB962C8B-B14F-4D97-AF65-F5344CB8AC3E}">
        <p14:creationId xmlns:p14="http://schemas.microsoft.com/office/powerpoint/2010/main" val="109035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Строение </a:t>
            </a:r>
            <a:r>
              <a:rPr lang="ru-RU" b="1" dirty="0" err="1" smtClean="0"/>
              <a:t>короновируса</a:t>
            </a:r>
            <a:endParaRPr lang="ru-RU" b="1" dirty="0"/>
          </a:p>
        </p:txBody>
      </p:sp>
      <p:pic>
        <p:nvPicPr>
          <p:cNvPr id="4" name="Объект 3"/>
          <p:cNvPicPr>
            <a:picLocks noGrp="1" noChangeAspect="1"/>
          </p:cNvPicPr>
          <p:nvPr>
            <p:ph idx="1"/>
          </p:nvPr>
        </p:nvPicPr>
        <p:blipFill>
          <a:blip r:embed="rId2"/>
          <a:stretch>
            <a:fillRect/>
          </a:stretch>
        </p:blipFill>
        <p:spPr>
          <a:xfrm>
            <a:off x="4080933" y="1701800"/>
            <a:ext cx="6263746" cy="4697810"/>
          </a:xfrm>
          <a:prstGeom prst="rect">
            <a:avLst/>
          </a:prstGeom>
        </p:spPr>
      </p:pic>
    </p:spTree>
    <p:extLst>
      <p:ext uri="{BB962C8B-B14F-4D97-AF65-F5344CB8AC3E}">
        <p14:creationId xmlns:p14="http://schemas.microsoft.com/office/powerpoint/2010/main" val="339492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Вакцинация</a:t>
            </a:r>
            <a:endParaRPr lang="ru-RU" b="1" dirty="0"/>
          </a:p>
        </p:txBody>
      </p:sp>
      <p:sp>
        <p:nvSpPr>
          <p:cNvPr id="3" name="Объект 2"/>
          <p:cNvSpPr>
            <a:spLocks noGrp="1"/>
          </p:cNvSpPr>
          <p:nvPr>
            <p:ph idx="1"/>
          </p:nvPr>
        </p:nvSpPr>
        <p:spPr/>
        <p:txBody>
          <a:bodyPr>
            <a:normAutofit fontScale="92500" lnSpcReduction="20000"/>
          </a:bodyPr>
          <a:lstStyle/>
          <a:p>
            <a:r>
              <a:rPr lang="ru-RU" b="1" dirty="0" smtClean="0"/>
              <a:t>Вакцинация</a:t>
            </a:r>
            <a:r>
              <a:rPr lang="ru-RU" dirty="0" smtClean="0"/>
              <a:t> </a:t>
            </a:r>
            <a:r>
              <a:rPr lang="ru-RU" dirty="0"/>
              <a:t>- это самое эффективное и экономически выгодное средство защиты против инфекционных болезней, известное современной медицине. Основным принципом вакцинации является то, что пациенту дается ослабленный или убитый болезнетворный агент (или искусственно синтезированный белок, который идентичен белку агента) для того, чтобы стимулировать продукцию антител для борьбы с возбудителем заболевания</a:t>
            </a:r>
            <a:r>
              <a:rPr lang="ru-RU" dirty="0" smtClean="0"/>
              <a:t>.</a:t>
            </a:r>
          </a:p>
          <a:p>
            <a:r>
              <a:rPr lang="ru-RU" b="1" dirty="0"/>
              <a:t>Вакцинация </a:t>
            </a:r>
            <a:r>
              <a:rPr lang="ru-RU" dirty="0"/>
              <a:t>- мероприятие направленное на формирование иммунитета к определенной болезни. Она может быть как однократной, так и многократной. Кратность говорит о том, сколько раз необходимо получить вакцину для образования стойкого поствакцинального иммунитета </a:t>
            </a:r>
            <a:r>
              <a:rPr lang="ru-RU" dirty="0" err="1"/>
              <a:t>иммунитета</a:t>
            </a:r>
            <a:r>
              <a:rPr lang="ru-RU" dirty="0"/>
              <a:t>.</a:t>
            </a:r>
          </a:p>
          <a:p>
            <a:r>
              <a:rPr lang="ru-RU" b="1" dirty="0"/>
              <a:t>Ревакцинация -</a:t>
            </a:r>
            <a:r>
              <a:rPr lang="ru-RU" dirty="0"/>
              <a:t> мероприятие, направленное на поддержание поствакцинального иммунитета, выработанного предыдущими вакцинациями. Обычно проводится через несколько лет после вакцинации.</a:t>
            </a:r>
          </a:p>
          <a:p>
            <a:endParaRPr lang="ru-RU" dirty="0"/>
          </a:p>
        </p:txBody>
      </p:sp>
    </p:spTree>
    <p:extLst>
      <p:ext uri="{BB962C8B-B14F-4D97-AF65-F5344CB8AC3E}">
        <p14:creationId xmlns:p14="http://schemas.microsoft.com/office/powerpoint/2010/main" val="105099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Безопасность вакцин</a:t>
            </a:r>
            <a:endParaRPr lang="ru-RU" b="1" dirty="0"/>
          </a:p>
        </p:txBody>
      </p:sp>
      <p:sp>
        <p:nvSpPr>
          <p:cNvPr id="3" name="Объект 2"/>
          <p:cNvSpPr>
            <a:spLocks noGrp="1"/>
          </p:cNvSpPr>
          <p:nvPr>
            <p:ph idx="1"/>
          </p:nvPr>
        </p:nvSpPr>
        <p:spPr/>
        <p:txBody>
          <a:bodyPr/>
          <a:lstStyle/>
          <a:p>
            <a:r>
              <a:rPr lang="ru-RU" dirty="0" smtClean="0"/>
              <a:t>Вакцины</a:t>
            </a:r>
            <a:r>
              <a:rPr lang="ru-RU" dirty="0"/>
              <a:t>, так же как и другие лекарственные препараты претерпевают обширные клинические испытания для обеспечения максимальной безопасности и эффективности. </a:t>
            </a:r>
            <a:endParaRPr lang="ru-RU" dirty="0" smtClean="0"/>
          </a:p>
          <a:p>
            <a:r>
              <a:rPr lang="ru-RU" dirty="0" smtClean="0"/>
              <a:t>Первоначальные </a:t>
            </a:r>
            <a:r>
              <a:rPr lang="ru-RU" dirty="0"/>
              <a:t>клинические испытания проводятся на животных, затем проводятся несколько фаз испытаний на человеке. </a:t>
            </a:r>
            <a:endParaRPr lang="ru-RU" dirty="0" smtClean="0"/>
          </a:p>
          <a:p>
            <a:r>
              <a:rPr lang="ru-RU" dirty="0" smtClean="0"/>
              <a:t>В </a:t>
            </a:r>
            <a:r>
              <a:rPr lang="ru-RU" dirty="0"/>
              <a:t>соответствии с рекомендациями ВОЗ каждое государство, даже не производящее вакцины должно иметь национальный орган контроля иммунобиологических препаратов (МИБП). </a:t>
            </a:r>
            <a:endParaRPr lang="ru-RU" dirty="0" smtClean="0"/>
          </a:p>
          <a:p>
            <a:r>
              <a:rPr lang="ru-RU" dirty="0" smtClean="0"/>
              <a:t>Постановлением </a:t>
            </a:r>
            <a:r>
              <a:rPr lang="ru-RU" dirty="0"/>
              <a:t>Правительства России функции Национального органа контроля, отвечающего за качество вакцин, возложены на Государственный НИИ стандартизации и контроля медицинских биологических препаратов им. Л.А. Тарасевича.</a:t>
            </a:r>
          </a:p>
          <a:p>
            <a:endParaRPr lang="ru-RU" dirty="0"/>
          </a:p>
        </p:txBody>
      </p:sp>
      <p:pic>
        <p:nvPicPr>
          <p:cNvPr id="4" name="Рисунок 3"/>
          <p:cNvPicPr>
            <a:picLocks noChangeAspect="1"/>
          </p:cNvPicPr>
          <p:nvPr/>
        </p:nvPicPr>
        <p:blipFill>
          <a:blip r:embed="rId2"/>
          <a:stretch>
            <a:fillRect/>
          </a:stretch>
        </p:blipFill>
        <p:spPr>
          <a:xfrm>
            <a:off x="9923122" y="473825"/>
            <a:ext cx="2045827" cy="1545475"/>
          </a:xfrm>
          <a:prstGeom prst="rect">
            <a:avLst/>
          </a:prstGeom>
        </p:spPr>
      </p:pic>
      <p:pic>
        <p:nvPicPr>
          <p:cNvPr id="6" name="Рисунок 5"/>
          <p:cNvPicPr>
            <a:picLocks noChangeAspect="1"/>
          </p:cNvPicPr>
          <p:nvPr/>
        </p:nvPicPr>
        <p:blipFill>
          <a:blip r:embed="rId3"/>
          <a:stretch>
            <a:fillRect/>
          </a:stretch>
        </p:blipFill>
        <p:spPr>
          <a:xfrm>
            <a:off x="2128588" y="322423"/>
            <a:ext cx="1437572" cy="1696877"/>
          </a:xfrm>
          <a:prstGeom prst="rect">
            <a:avLst/>
          </a:prstGeom>
        </p:spPr>
      </p:pic>
    </p:spTree>
    <p:extLst>
      <p:ext uri="{BB962C8B-B14F-4D97-AF65-F5344CB8AC3E}">
        <p14:creationId xmlns:p14="http://schemas.microsoft.com/office/powerpoint/2010/main" val="419815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09"/>
            <a:ext cx="8911687" cy="1495635"/>
          </a:xfrm>
        </p:spPr>
        <p:txBody>
          <a:bodyPr>
            <a:normAutofit fontScale="90000"/>
          </a:bodyPr>
          <a:lstStyle/>
          <a:p>
            <a:pPr algn="ctr"/>
            <a:r>
              <a:rPr lang="ru-RU" b="1" dirty="0"/>
              <a:t>Разрабатываемые и используемые в России </a:t>
            </a:r>
            <a:r>
              <a:rPr lang="ru-RU" b="1" dirty="0" smtClean="0"/>
              <a:t>вакцины против </a:t>
            </a:r>
            <a:r>
              <a:rPr lang="ru-RU" b="1" dirty="0" err="1" smtClean="0"/>
              <a:t>коронавирусной</a:t>
            </a:r>
            <a:r>
              <a:rPr lang="ru-RU" b="1" dirty="0" smtClean="0"/>
              <a:t> инфекции </a:t>
            </a:r>
            <a:endParaRPr lang="ru-RU" b="1" dirty="0"/>
          </a:p>
        </p:txBody>
      </p:sp>
      <p:sp>
        <p:nvSpPr>
          <p:cNvPr id="3" name="Объект 2"/>
          <p:cNvSpPr>
            <a:spLocks noGrp="1"/>
          </p:cNvSpPr>
          <p:nvPr>
            <p:ph idx="1"/>
          </p:nvPr>
        </p:nvSpPr>
        <p:spPr>
          <a:xfrm>
            <a:off x="2589212" y="2682240"/>
            <a:ext cx="8915400" cy="3777622"/>
          </a:xfrm>
        </p:spPr>
        <p:txBody>
          <a:bodyPr>
            <a:normAutofit/>
          </a:bodyPr>
          <a:lstStyle/>
          <a:p>
            <a:r>
              <a:rPr lang="ru-RU" dirty="0"/>
              <a:t>Гам-</a:t>
            </a:r>
            <a:r>
              <a:rPr lang="ru-RU" dirty="0" err="1"/>
              <a:t>Ковид</a:t>
            </a:r>
            <a:r>
              <a:rPr lang="ru-RU" dirty="0"/>
              <a:t>-</a:t>
            </a:r>
            <a:r>
              <a:rPr lang="ru-RU" dirty="0" err="1"/>
              <a:t>Вак</a:t>
            </a:r>
            <a:r>
              <a:rPr lang="ru-RU" dirty="0"/>
              <a:t> (торговая марка "Спутник V")</a:t>
            </a:r>
          </a:p>
          <a:p>
            <a:r>
              <a:rPr lang="ru-RU" dirty="0" smtClean="0"/>
              <a:t>«</a:t>
            </a:r>
            <a:r>
              <a:rPr lang="ru-RU" dirty="0" err="1"/>
              <a:t>ЭпиВакКорона</a:t>
            </a:r>
            <a:r>
              <a:rPr lang="ru-RU" dirty="0"/>
              <a:t>» - вакцина на основе пептидных антигенов для профилактики COVID-19</a:t>
            </a:r>
          </a:p>
          <a:p>
            <a:r>
              <a:rPr lang="ru-RU" dirty="0" smtClean="0"/>
              <a:t>«</a:t>
            </a:r>
            <a:r>
              <a:rPr lang="ru-RU" dirty="0" err="1"/>
              <a:t>Ковивак</a:t>
            </a:r>
            <a:r>
              <a:rPr lang="ru-RU" dirty="0"/>
              <a:t>»</a:t>
            </a:r>
          </a:p>
          <a:p>
            <a:r>
              <a:rPr lang="ru-RU" dirty="0" smtClean="0"/>
              <a:t>Ad5-nCoV</a:t>
            </a:r>
            <a:endParaRPr lang="ru-RU" dirty="0"/>
          </a:p>
          <a:p>
            <a:r>
              <a:rPr lang="ru-RU" dirty="0" smtClean="0"/>
              <a:t>Вакцина </a:t>
            </a:r>
            <a:r>
              <a:rPr lang="ru-RU" dirty="0"/>
              <a:t>НИИ вакцин и сывороток ФМБА России</a:t>
            </a:r>
          </a:p>
          <a:p>
            <a:r>
              <a:rPr lang="ru-RU" dirty="0" smtClean="0"/>
              <a:t>«</a:t>
            </a:r>
            <a:r>
              <a:rPr lang="ru-RU" dirty="0"/>
              <a:t>Спутник </a:t>
            </a:r>
            <a:r>
              <a:rPr lang="ru-RU" dirty="0" err="1"/>
              <a:t>Лайт</a:t>
            </a:r>
            <a:r>
              <a:rPr lang="ru-RU" dirty="0"/>
              <a:t>»</a:t>
            </a:r>
          </a:p>
          <a:p>
            <a:endParaRPr lang="ru-RU" dirty="0"/>
          </a:p>
        </p:txBody>
      </p:sp>
    </p:spTree>
    <p:extLst>
      <p:ext uri="{BB962C8B-B14F-4D97-AF65-F5344CB8AC3E}">
        <p14:creationId xmlns:p14="http://schemas.microsoft.com/office/powerpoint/2010/main" val="417920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Гам-</a:t>
            </a:r>
            <a:r>
              <a:rPr lang="ru-RU" b="1" dirty="0" err="1"/>
              <a:t>Ковид</a:t>
            </a:r>
            <a:r>
              <a:rPr lang="ru-RU" b="1" dirty="0"/>
              <a:t>-</a:t>
            </a:r>
            <a:r>
              <a:rPr lang="ru-RU" b="1" dirty="0" err="1"/>
              <a:t>Вак</a:t>
            </a:r>
            <a:r>
              <a:rPr lang="ru-RU" b="1" dirty="0"/>
              <a:t> </a:t>
            </a:r>
            <a:r>
              <a:rPr lang="ru-RU" b="1" dirty="0" smtClean="0"/>
              <a:t>("Спутник </a:t>
            </a:r>
            <a:r>
              <a:rPr lang="ru-RU" b="1" dirty="0"/>
              <a:t>V"</a:t>
            </a:r>
            <a:r>
              <a:rPr lang="ru-RU" dirty="0"/>
              <a:t>)</a:t>
            </a:r>
            <a:br>
              <a:rPr lang="ru-RU" dirty="0"/>
            </a:br>
            <a:endParaRPr lang="ru-RU" dirty="0"/>
          </a:p>
        </p:txBody>
      </p:sp>
      <p:sp>
        <p:nvSpPr>
          <p:cNvPr id="3" name="Объект 2"/>
          <p:cNvSpPr>
            <a:spLocks noGrp="1"/>
          </p:cNvSpPr>
          <p:nvPr>
            <p:ph idx="1"/>
          </p:nvPr>
        </p:nvSpPr>
        <p:spPr>
          <a:xfrm>
            <a:off x="2589212" y="1701338"/>
            <a:ext cx="8915400" cy="3777622"/>
          </a:xfrm>
        </p:spPr>
        <p:txBody>
          <a:bodyPr/>
          <a:lstStyle/>
          <a:p>
            <a:r>
              <a:rPr lang="ru-RU" b="1" dirty="0"/>
              <a:t>Характеристика:</a:t>
            </a:r>
          </a:p>
          <a:p>
            <a:r>
              <a:rPr lang="ru-RU" dirty="0"/>
              <a:t>Вакцина получена биотехнологическим путем, при котором не используется патогенный для человека вирус SARS-CoV-2. Препарат состоит из двух компонентов: компонент I и компонент II. В состав компонента I входит рекомбинантный аденовирусный вектор на основе аденовируса человека 26 серотипа, несущий ген белка S-вируса SARS-CoV-2, в состав компонента II входит вектор на основе аденовируса человека 5 серотипа, несущий ген белка S вируса SARS-CoV-2.</a:t>
            </a:r>
          </a:p>
          <a:p>
            <a:endParaRPr lang="ru-RU" dirty="0"/>
          </a:p>
        </p:txBody>
      </p:sp>
      <p:pic>
        <p:nvPicPr>
          <p:cNvPr id="1026" name="Picture 2" descr="https://storage.myseldon.com/news_pict_F6/F6A078F7088667F3425D08EFC57BD5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9325" y="4350328"/>
            <a:ext cx="3424842" cy="228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320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t>ЭпиВакКорона</a:t>
            </a:r>
            <a:endParaRPr lang="ru-RU" b="1" dirty="0"/>
          </a:p>
        </p:txBody>
      </p:sp>
      <p:sp>
        <p:nvSpPr>
          <p:cNvPr id="3" name="Объект 2"/>
          <p:cNvSpPr>
            <a:spLocks noGrp="1"/>
          </p:cNvSpPr>
          <p:nvPr>
            <p:ph idx="1"/>
          </p:nvPr>
        </p:nvSpPr>
        <p:spPr/>
        <p:txBody>
          <a:bodyPr/>
          <a:lstStyle/>
          <a:p>
            <a:r>
              <a:rPr lang="ru-RU" b="1" dirty="0" smtClean="0"/>
              <a:t>Характеристика:</a:t>
            </a:r>
          </a:p>
          <a:p>
            <a:r>
              <a:rPr lang="ru-RU" dirty="0"/>
              <a:t>Полностью синтетическая, нет живого вируса</a:t>
            </a:r>
          </a:p>
          <a:p>
            <a:r>
              <a:rPr lang="ru-RU" dirty="0"/>
              <a:t>Абсолютно безопасная</a:t>
            </a:r>
          </a:p>
          <a:p>
            <a:r>
              <a:rPr lang="ru-RU" dirty="0" err="1"/>
              <a:t>Ареактогенная</a:t>
            </a:r>
            <a:endParaRPr lang="ru-RU" dirty="0"/>
          </a:p>
          <a:p>
            <a:r>
              <a:rPr lang="ru-RU" dirty="0"/>
              <a:t>Подходит людям с хроническими и аллергическими заболеваниями</a:t>
            </a:r>
          </a:p>
          <a:p>
            <a:r>
              <a:rPr lang="ru-RU" dirty="0"/>
              <a:t>Подходит для ревакцинации после других вакцин и для вакцинации людей, переболевших COVID-19</a:t>
            </a:r>
          </a:p>
          <a:p>
            <a:r>
              <a:rPr lang="ru-RU" dirty="0"/>
              <a:t>Хранится при стандартной температуре +2-+8</a:t>
            </a:r>
          </a:p>
          <a:p>
            <a:endParaRPr lang="ru-RU" dirty="0"/>
          </a:p>
        </p:txBody>
      </p:sp>
      <p:pic>
        <p:nvPicPr>
          <p:cNvPr id="4" name="Рисунок 3"/>
          <p:cNvPicPr>
            <a:picLocks noChangeAspect="1"/>
          </p:cNvPicPr>
          <p:nvPr/>
        </p:nvPicPr>
        <p:blipFill>
          <a:blip r:embed="rId2"/>
          <a:stretch>
            <a:fillRect/>
          </a:stretch>
        </p:blipFill>
        <p:spPr>
          <a:xfrm>
            <a:off x="8993389" y="4710067"/>
            <a:ext cx="2511223" cy="1986959"/>
          </a:xfrm>
          <a:prstGeom prst="rect">
            <a:avLst/>
          </a:prstGeom>
        </p:spPr>
      </p:pic>
    </p:spTree>
    <p:extLst>
      <p:ext uri="{BB962C8B-B14F-4D97-AF65-F5344CB8AC3E}">
        <p14:creationId xmlns:p14="http://schemas.microsoft.com/office/powerpoint/2010/main" val="2429850568"/>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235</TotalTime>
  <Words>1045</Words>
  <Application>Microsoft Office PowerPoint</Application>
  <PresentationFormat>Широкоэкранный</PresentationFormat>
  <Paragraphs>67</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Century Gothic</vt:lpstr>
      <vt:lpstr>Wingdings 3</vt:lpstr>
      <vt:lpstr>Легкий дым</vt:lpstr>
      <vt:lpstr>Важная информация о вакцинации против коронавирусной инфекции</vt:lpstr>
      <vt:lpstr>Коронавирусная инфекция</vt:lpstr>
      <vt:lpstr>Новый коронавирус </vt:lpstr>
      <vt:lpstr>Строение короновируса</vt:lpstr>
      <vt:lpstr>Вакцинация</vt:lpstr>
      <vt:lpstr>Безопасность вакцин</vt:lpstr>
      <vt:lpstr>Разрабатываемые и используемые в России вакцины против коронавирусной инфекции </vt:lpstr>
      <vt:lpstr>Гам-Ковид-Вак ("Спутник V") </vt:lpstr>
      <vt:lpstr>ЭпиВакКорона</vt:lpstr>
      <vt:lpstr>Основная информация</vt:lpstr>
      <vt:lpstr>Побочные эффекты после вакцинации</vt:lpstr>
      <vt:lpstr>Нужно ли прививаться, если человек уже болел коронавирусом? </vt:lpstr>
      <vt:lpstr>Мутация вируса и эффективность вакцинации</vt:lpstr>
      <vt:lpstr>Результат теста ПЦР после вакцинации</vt:lpstr>
      <vt:lpstr>Можно ли заболеть после вакцинации?</vt:lpstr>
      <vt:lpstr>Какова длительность иммунитета? </vt:lpstr>
      <vt:lpstr>Ресурсы для получения расширенной информации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Марина Кузнецова</dc:creator>
  <cp:lastModifiedBy>Марина Кузнецова</cp:lastModifiedBy>
  <cp:revision>12</cp:revision>
  <dcterms:created xsi:type="dcterms:W3CDTF">2021-06-07T06:28:19Z</dcterms:created>
  <dcterms:modified xsi:type="dcterms:W3CDTF">2021-06-07T10:24:04Z</dcterms:modified>
</cp:coreProperties>
</file>