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6" r:id="rId2"/>
    <p:sldId id="257" r:id="rId3"/>
    <p:sldId id="260" r:id="rId4"/>
    <p:sldId id="259" r:id="rId5"/>
    <p:sldId id="261" r:id="rId6"/>
    <p:sldId id="262" r:id="rId7"/>
    <p:sldId id="263" r:id="rId8"/>
    <p:sldId id="264" r:id="rId9"/>
    <p:sldId id="265" r:id="rId10"/>
    <p:sldId id="266" r:id="rId11"/>
    <p:sldId id="268" r:id="rId12"/>
    <p:sldId id="269" r:id="rId13"/>
    <p:sldId id="258" r:id="rId14"/>
    <p:sldId id="267" r:id="rId1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5" d="100"/>
          <a:sy n="105" d="100"/>
        </p:scale>
        <p:origin x="71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520B697-E5CC-4620-A66E-439553BCD3AE}" type="datetimeFigureOut">
              <a:rPr lang="ru-RU" smtClean="0"/>
              <a:t>09.09.2021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C00CD90-B461-44D4-AF45-B5D05F436DF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600892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00CD90-B461-44D4-AF45-B5D05F436DFA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157127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EEFB21-0CEA-472A-A1DD-9C14B5FEB964}" type="datetimeFigureOut">
              <a:rPr lang="ru-RU" smtClean="0"/>
              <a:t>09.09.2021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3BED9B-5B66-45AE-A72D-F2D0EA7C47F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496431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EEFB21-0CEA-472A-A1DD-9C14B5FEB964}" type="datetimeFigureOut">
              <a:rPr lang="ru-RU" smtClean="0"/>
              <a:t>09.09.2021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3BED9B-5B66-45AE-A72D-F2D0EA7C47F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21020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EEFB21-0CEA-472A-A1DD-9C14B5FEB964}" type="datetimeFigureOut">
              <a:rPr lang="ru-RU" smtClean="0"/>
              <a:t>09.09.2021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3BED9B-5B66-45AE-A72D-F2D0EA7C47F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763733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EEFB21-0CEA-472A-A1DD-9C14B5FEB964}" type="datetimeFigureOut">
              <a:rPr lang="ru-RU" smtClean="0"/>
              <a:t>09.09.2021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3BED9B-5B66-45AE-A72D-F2D0EA7C47F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880679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EEFB21-0CEA-472A-A1DD-9C14B5FEB964}" type="datetimeFigureOut">
              <a:rPr lang="ru-RU" smtClean="0"/>
              <a:t>09.09.2021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3BED9B-5B66-45AE-A72D-F2D0EA7C47F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622670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EEFB21-0CEA-472A-A1DD-9C14B5FEB964}" type="datetimeFigureOut">
              <a:rPr lang="ru-RU" smtClean="0"/>
              <a:t>09.09.2021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3BED9B-5B66-45AE-A72D-F2D0EA7C47F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442427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EEFB21-0CEA-472A-A1DD-9C14B5FEB964}" type="datetimeFigureOut">
              <a:rPr lang="ru-RU" smtClean="0"/>
              <a:t>09.09.2021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3BED9B-5B66-45AE-A72D-F2D0EA7C47F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681557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EEFB21-0CEA-472A-A1DD-9C14B5FEB964}" type="datetimeFigureOut">
              <a:rPr lang="ru-RU" smtClean="0"/>
              <a:t>09.09.2021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3BED9B-5B66-45AE-A72D-F2D0EA7C47F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02585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EEFB21-0CEA-472A-A1DD-9C14B5FEB964}" type="datetimeFigureOut">
              <a:rPr lang="ru-RU" smtClean="0"/>
              <a:t>09.09.2021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3BED9B-5B66-45AE-A72D-F2D0EA7C47F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384305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EEFB21-0CEA-472A-A1DD-9C14B5FEB964}" type="datetimeFigureOut">
              <a:rPr lang="ru-RU" smtClean="0"/>
              <a:t>09.09.2021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3BED9B-5B66-45AE-A72D-F2D0EA7C47F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427641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EEFB21-0CEA-472A-A1DD-9C14B5FEB964}" type="datetimeFigureOut">
              <a:rPr lang="ru-RU" smtClean="0"/>
              <a:t>09.09.2021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3BED9B-5B66-45AE-A72D-F2D0EA7C47F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550033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EEFB21-0CEA-472A-A1DD-9C14B5FEB964}" type="datetimeFigureOut">
              <a:rPr lang="ru-RU" smtClean="0"/>
              <a:t>09.09.2021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3BED9B-5B66-45AE-A72D-F2D0EA7C47F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494003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6.jpeg"/><Relationship Id="rId5" Type="http://schemas.openxmlformats.org/officeDocument/2006/relationships/image" Target="../media/image35.JPG"/><Relationship Id="rId4" Type="http://schemas.openxmlformats.org/officeDocument/2006/relationships/image" Target="../media/image34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7" Type="http://schemas.openxmlformats.org/officeDocument/2006/relationships/image" Target="../media/image42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png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JPG"/><Relationship Id="rId3" Type="http://schemas.openxmlformats.org/officeDocument/2006/relationships/image" Target="../media/image44.JPG"/><Relationship Id="rId7" Type="http://schemas.openxmlformats.org/officeDocument/2006/relationships/image" Target="../media/image48.JPG"/><Relationship Id="rId2" Type="http://schemas.openxmlformats.org/officeDocument/2006/relationships/image" Target="../media/image43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7.JPG"/><Relationship Id="rId5" Type="http://schemas.openxmlformats.org/officeDocument/2006/relationships/image" Target="../media/image46.JPG"/><Relationship Id="rId4" Type="http://schemas.openxmlformats.org/officeDocument/2006/relationships/image" Target="../media/image45.JPG"/><Relationship Id="rId9" Type="http://schemas.openxmlformats.org/officeDocument/2006/relationships/image" Target="../media/image50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5.png"/><Relationship Id="rId5" Type="http://schemas.openxmlformats.org/officeDocument/2006/relationships/image" Target="../media/image54.png"/><Relationship Id="rId4" Type="http://schemas.openxmlformats.org/officeDocument/2006/relationships/image" Target="../media/image5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3" Type="http://schemas.openxmlformats.org/officeDocument/2006/relationships/image" Target="../media/image16.jpeg"/><Relationship Id="rId7" Type="http://schemas.openxmlformats.org/officeDocument/2006/relationships/image" Target="../media/image20.JP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Relationship Id="rId9" Type="http://schemas.openxmlformats.org/officeDocument/2006/relationships/image" Target="../media/image2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993531" y="276051"/>
            <a:ext cx="9759461" cy="33855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endParaRPr lang="ru-RU" sz="16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1077732" y="157405"/>
            <a:ext cx="1470759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1506737" y="1952910"/>
            <a:ext cx="9674470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endPara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Условия обучения студентов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ограниченными возможностями здоровья.</a:t>
            </a:r>
            <a:endParaRPr lang="ru-RU" sz="16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852540" y="2417734"/>
            <a:ext cx="1091004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54013" algn="just"/>
            <a:endParaRPr lang="ru-RU" dirty="0" smtClean="0">
              <a:solidFill>
                <a:srgbClr val="000000"/>
              </a:solidFill>
              <a:latin typeface="Verdan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354013" algn="just"/>
            <a:r>
              <a:rPr lang="ru-RU" dirty="0" smtClean="0">
                <a:solidFill>
                  <a:srgbClr val="000000"/>
                </a:solidFill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Комплексные </a:t>
            </a:r>
            <a:r>
              <a:rPr lang="ru-RU" dirty="0">
                <a:solidFill>
                  <a:srgbClr val="000000"/>
                </a:solidFill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решения по оборудованию учебного заведения, реализуют возможность совместного обучения, </a:t>
            </a:r>
            <a:r>
              <a:rPr lang="ru-RU" dirty="0" smtClean="0">
                <a:solidFill>
                  <a:srgbClr val="000000"/>
                </a:solidFill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студентов и учащихся с </a:t>
            </a:r>
            <a:r>
              <a:rPr lang="ru-RU" dirty="0">
                <a:solidFill>
                  <a:srgbClr val="000000"/>
                </a:solidFill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ограниченной возможностью опорно-двигательного </a:t>
            </a:r>
            <a:r>
              <a:rPr lang="ru-RU" dirty="0" smtClean="0">
                <a:solidFill>
                  <a:srgbClr val="000000"/>
                </a:solidFill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аппарата.</a:t>
            </a:r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852540" y="3618063"/>
            <a:ext cx="10946455" cy="18705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55600" algn="just">
              <a:lnSpc>
                <a:spcPct val="107000"/>
              </a:lnSpc>
              <a:spcAft>
                <a:spcPts val="800"/>
              </a:spcAft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Здание </a:t>
            </a: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 территория университета соответствуют своим назначениям. Во 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дворах университета оборудованы стоянки для автотранспорта </a:t>
            </a: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лиц с ограниченными возможностями, 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предусмотрена возможность остановки транспорта возле </a:t>
            </a: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специально выделенного входа, 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оборудованного пандусом с последующим перемещением в лифте с широкими дверями, коридоры имеют пандусы, в университете созданы комнаты отдыха и приема пищи, </a:t>
            </a: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аудитории 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подготовлены к занятиям, туалеты оборудованы приспособлениями и специальной </a:t>
            </a: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сантехникой, в общежитии обеспеченны условия проживания.</a:t>
            </a:r>
            <a:endParaRPr lang="ru-RU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/>
          <a:srcRect l="23242" t="9318" r="31740" b="80720"/>
          <a:stretch/>
        </p:blipFill>
        <p:spPr>
          <a:xfrm>
            <a:off x="1905801" y="645416"/>
            <a:ext cx="9893193" cy="926857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/>
          <a:srcRect l="16966" t="9321" r="76315" b="73780"/>
          <a:stretch/>
        </p:blipFill>
        <p:spPr>
          <a:xfrm>
            <a:off x="724499" y="643845"/>
            <a:ext cx="1181302" cy="1492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690540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87503" y="793684"/>
            <a:ext cx="657383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55600"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Свободный доступ в спорткомплекс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indent="355600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помещение спорткомплекса гость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ограниченными возможностями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здоровья может добраться самостоятельно,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через главный вход спорткомплекса. </a:t>
            </a:r>
          </a:p>
          <a:p>
            <a:pPr indent="355600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dirty="0"/>
          </a:p>
        </p:txBody>
      </p:sp>
      <p:cxnSp>
        <p:nvCxnSpPr>
          <p:cNvPr id="5" name="Прямая со стрелкой 4"/>
          <p:cNvCxnSpPr/>
          <p:nvPr/>
        </p:nvCxnSpPr>
        <p:spPr>
          <a:xfrm flipV="1">
            <a:off x="1047433" y="4032030"/>
            <a:ext cx="1060703" cy="89652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" name="Прямоугольник 5"/>
          <p:cNvSpPr/>
          <p:nvPr/>
        </p:nvSpPr>
        <p:spPr>
          <a:xfrm rot="21393121">
            <a:off x="1281301" y="3790889"/>
            <a:ext cx="77462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120 см</a:t>
            </a:r>
            <a:endParaRPr lang="ru-RU" sz="1400" dirty="0"/>
          </a:p>
        </p:txBody>
      </p:sp>
      <p:grpSp>
        <p:nvGrpSpPr>
          <p:cNvPr id="9" name="Группа 8"/>
          <p:cNvGrpSpPr/>
          <p:nvPr/>
        </p:nvGrpSpPr>
        <p:grpSpPr>
          <a:xfrm>
            <a:off x="596767" y="793684"/>
            <a:ext cx="3923898" cy="5279860"/>
            <a:chOff x="596767" y="793684"/>
            <a:chExt cx="3923898" cy="5279860"/>
          </a:xfrm>
        </p:grpSpPr>
        <p:pic>
          <p:nvPicPr>
            <p:cNvPr id="3" name="Рисунок 2"/>
            <p:cNvPicPr/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-81214" y="1471665"/>
              <a:ext cx="5279860" cy="3923898"/>
            </a:xfrm>
            <a:prstGeom prst="rect">
              <a:avLst/>
            </a:prstGeom>
          </p:spPr>
        </p:pic>
        <p:pic>
          <p:nvPicPr>
            <p:cNvPr id="8" name="Рисунок 7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7612" t="28641" r="8871" b="58422"/>
            <a:stretch/>
          </p:blipFill>
          <p:spPr>
            <a:xfrm>
              <a:off x="1272747" y="2695074"/>
              <a:ext cx="182782" cy="212718"/>
            </a:xfrm>
            <a:prstGeom prst="rect">
              <a:avLst/>
            </a:prstGeom>
          </p:spPr>
        </p:pic>
      </p:grpSp>
      <p:cxnSp>
        <p:nvCxnSpPr>
          <p:cNvPr id="10" name="Прямая со стрелкой 9"/>
          <p:cNvCxnSpPr/>
          <p:nvPr/>
        </p:nvCxnSpPr>
        <p:spPr>
          <a:xfrm flipV="1">
            <a:off x="1105907" y="4032030"/>
            <a:ext cx="1002229" cy="44826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1" name="Прямоугольник 10"/>
          <p:cNvSpPr/>
          <p:nvPr/>
        </p:nvSpPr>
        <p:spPr>
          <a:xfrm rot="21365252">
            <a:off x="1115535" y="3741970"/>
            <a:ext cx="74854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120 см</a:t>
            </a: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108419617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361046" y="143744"/>
            <a:ext cx="3214036" cy="1325563"/>
          </a:xfrm>
        </p:spPr>
        <p:txBody>
          <a:bodyPr>
            <a:normAutofit/>
          </a:bodyPr>
          <a:lstStyle/>
          <a:p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Актовый зал МГТУ ГА</a:t>
            </a:r>
            <a:endParaRPr lang="ru-RU" sz="1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5207" y="3118103"/>
            <a:ext cx="3537070" cy="2652803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9632" y="3118104"/>
            <a:ext cx="3581446" cy="268608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9655838" y="3459912"/>
            <a:ext cx="2734459" cy="205084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160346" y="3449817"/>
            <a:ext cx="2653704" cy="1990278"/>
          </a:xfrm>
          <a:prstGeom prst="rect">
            <a:avLst/>
          </a:prstGeom>
        </p:spPr>
      </p:pic>
      <p:cxnSp>
        <p:nvCxnSpPr>
          <p:cNvPr id="7" name="Прямая со стрелкой 6"/>
          <p:cNvCxnSpPr/>
          <p:nvPr/>
        </p:nvCxnSpPr>
        <p:spPr>
          <a:xfrm>
            <a:off x="10545490" y="5480550"/>
            <a:ext cx="799706" cy="323638"/>
          </a:xfrm>
          <a:prstGeom prst="straightConnector1">
            <a:avLst/>
          </a:prstGeom>
          <a:ln w="12700">
            <a:solidFill>
              <a:srgbClr val="FFFF00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" name="Прямоугольник 7"/>
          <p:cNvSpPr/>
          <p:nvPr/>
        </p:nvSpPr>
        <p:spPr>
          <a:xfrm rot="1222647">
            <a:off x="10721542" y="5367767"/>
            <a:ext cx="60305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r>
              <a:rPr lang="ru-RU" sz="1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 см</a:t>
            </a:r>
            <a:endParaRPr lang="ru-RU" sz="1400" dirty="0"/>
          </a:p>
        </p:txBody>
      </p:sp>
      <p:cxnSp>
        <p:nvCxnSpPr>
          <p:cNvPr id="11" name="Прямая со стрелкой 10"/>
          <p:cNvCxnSpPr/>
          <p:nvPr/>
        </p:nvCxnSpPr>
        <p:spPr>
          <a:xfrm>
            <a:off x="3886609" y="5265286"/>
            <a:ext cx="1402078" cy="157105"/>
          </a:xfrm>
          <a:prstGeom prst="straightConnector1">
            <a:avLst/>
          </a:prstGeom>
          <a:ln w="12700">
            <a:solidFill>
              <a:srgbClr val="FFFF00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2" name="Прямоугольник 11"/>
          <p:cNvSpPr/>
          <p:nvPr/>
        </p:nvSpPr>
        <p:spPr>
          <a:xfrm rot="407079">
            <a:off x="4376605" y="5077410"/>
            <a:ext cx="74854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300 см</a:t>
            </a:r>
            <a:endParaRPr lang="ru-RU" sz="1400" dirty="0"/>
          </a:p>
        </p:txBody>
      </p:sp>
      <p:cxnSp>
        <p:nvCxnSpPr>
          <p:cNvPr id="14" name="Прямая со стрелкой 13"/>
          <p:cNvCxnSpPr/>
          <p:nvPr/>
        </p:nvCxnSpPr>
        <p:spPr>
          <a:xfrm flipV="1">
            <a:off x="547011" y="4769744"/>
            <a:ext cx="448312" cy="207744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5" name="Прямоугольник 14"/>
          <p:cNvSpPr/>
          <p:nvPr/>
        </p:nvSpPr>
        <p:spPr>
          <a:xfrm>
            <a:off x="171368" y="5791008"/>
            <a:ext cx="1990277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Главный вход/выход в зрительный зал. Пандус 45 С</a:t>
            </a:r>
            <a:r>
              <a:rPr lang="ru-RU" sz="10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endParaRPr lang="ru-RU" sz="1400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10084376" y="5852563"/>
            <a:ext cx="178363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Вход/выход на сцену</a:t>
            </a:r>
            <a:endParaRPr lang="ru-RU" sz="1400" dirty="0"/>
          </a:p>
        </p:txBody>
      </p:sp>
      <p:cxnSp>
        <p:nvCxnSpPr>
          <p:cNvPr id="22" name="Прямая со стрелкой 21"/>
          <p:cNvCxnSpPr/>
          <p:nvPr/>
        </p:nvCxnSpPr>
        <p:spPr>
          <a:xfrm>
            <a:off x="4933973" y="4995150"/>
            <a:ext cx="610179" cy="76076"/>
          </a:xfrm>
          <a:prstGeom prst="straightConnector1">
            <a:avLst/>
          </a:prstGeom>
          <a:ln w="12700">
            <a:solidFill>
              <a:srgbClr val="FFFF00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6" name="Прямоугольник 25"/>
          <p:cNvSpPr/>
          <p:nvPr/>
        </p:nvSpPr>
        <p:spPr>
          <a:xfrm rot="407079">
            <a:off x="4947906" y="4785890"/>
            <a:ext cx="693567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230 см</a:t>
            </a:r>
            <a:endParaRPr lang="ru-RU" sz="1200" dirty="0"/>
          </a:p>
        </p:txBody>
      </p:sp>
      <p:cxnSp>
        <p:nvCxnSpPr>
          <p:cNvPr id="27" name="Прямая со стрелкой 26"/>
          <p:cNvCxnSpPr/>
          <p:nvPr/>
        </p:nvCxnSpPr>
        <p:spPr>
          <a:xfrm flipV="1">
            <a:off x="5284311" y="4739956"/>
            <a:ext cx="279091" cy="4036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9" name="Прямоугольник 28"/>
          <p:cNvSpPr/>
          <p:nvPr/>
        </p:nvSpPr>
        <p:spPr>
          <a:xfrm>
            <a:off x="5219853" y="4523524"/>
            <a:ext cx="579606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120 см</a:t>
            </a:r>
            <a:endParaRPr lang="ru-RU" sz="1000" dirty="0"/>
          </a:p>
        </p:txBody>
      </p:sp>
      <p:sp>
        <p:nvSpPr>
          <p:cNvPr id="30" name="Прямоугольник 29"/>
          <p:cNvSpPr/>
          <p:nvPr/>
        </p:nvSpPr>
        <p:spPr>
          <a:xfrm>
            <a:off x="547011" y="1071456"/>
            <a:ext cx="1087509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55600" algn="just"/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людей с ограниченной возможностью здоровья </a:t>
            </a: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организован полный доступ как на сцену, так и в зрительный зал актового зала МГТУ ГА.</a:t>
            </a:r>
            <a:endParaRPr lang="ru-RU" dirty="0"/>
          </a:p>
        </p:txBody>
      </p:sp>
      <p:sp>
        <p:nvSpPr>
          <p:cNvPr id="31" name="Прямоугольник 30"/>
          <p:cNvSpPr/>
          <p:nvPr/>
        </p:nvSpPr>
        <p:spPr>
          <a:xfrm rot="20563100">
            <a:off x="427825" y="4646634"/>
            <a:ext cx="607192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120 см</a:t>
            </a:r>
            <a:endParaRPr lang="ru-RU" sz="1000" dirty="0"/>
          </a:p>
        </p:txBody>
      </p:sp>
    </p:spTree>
    <p:extLst>
      <p:ext uri="{BB962C8B-B14F-4D97-AF65-F5344CB8AC3E}">
        <p14:creationId xmlns:p14="http://schemas.microsoft.com/office/powerpoint/2010/main" val="239742713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3685" y="1444701"/>
            <a:ext cx="5852292" cy="4389220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7199441" y="1375019"/>
            <a:ext cx="3870960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55600"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помещени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демонстрационного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зала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установленны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пандусы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и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ограждения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для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свободного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передвижения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людей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с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ограниченными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возможностями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опорно-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двигательного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аппарата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зал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также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используется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для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проведения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практических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занятий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355600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29452" y="566906"/>
            <a:ext cx="5986791" cy="493819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36249" y="3729911"/>
            <a:ext cx="2849945" cy="2137459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0800000">
            <a:off x="2177639" y="4345829"/>
            <a:ext cx="835584" cy="310923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B w="12700"/>
          </a:sp3d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3950639">
            <a:off x="5394982" y="4387449"/>
            <a:ext cx="902286" cy="445047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3934210">
            <a:off x="10223143" y="1717812"/>
            <a:ext cx="391294" cy="193003"/>
          </a:xfrm>
          <a:prstGeom prst="rect">
            <a:avLst/>
          </a:prstGeom>
          <a:solidFill>
            <a:srgbClr val="FFFF00">
              <a:alpha val="11000"/>
            </a:srgbClr>
          </a:solidFill>
          <a:scene3d>
            <a:camera prst="orthographicFront"/>
            <a:lightRig rig="threePt" dir="t"/>
          </a:scene3d>
          <a:sp3d>
            <a:bevelT w="25400"/>
          </a:sp3d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126915" y="1814313"/>
            <a:ext cx="365792" cy="469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97805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8792449" y="750639"/>
            <a:ext cx="3486831" cy="33855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1600" b="1" cap="none" spc="0" dirty="0" smtClean="0">
                <a:ln w="0"/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Общежитие МГТУ ГА</a:t>
            </a:r>
            <a:endParaRPr lang="ru-RU" sz="1600" b="1" cap="none" spc="0" dirty="0">
              <a:ln w="0"/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476" y="3701240"/>
            <a:ext cx="2068570" cy="2758094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569" y="856469"/>
            <a:ext cx="2067313" cy="2756417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9410" y="869314"/>
            <a:ext cx="2057679" cy="2743571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5582" y="869314"/>
            <a:ext cx="2057678" cy="2743571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5980" y="856469"/>
            <a:ext cx="2068571" cy="2758095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5582" y="3731401"/>
            <a:ext cx="2057678" cy="2743570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7098" y="3701240"/>
            <a:ext cx="2068571" cy="2758094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268"/>
          <a:stretch/>
        </p:blipFill>
        <p:spPr>
          <a:xfrm>
            <a:off x="5079409" y="3731401"/>
            <a:ext cx="1979089" cy="2727933"/>
          </a:xfrm>
          <a:prstGeom prst="rect">
            <a:avLst/>
          </a:prstGeom>
        </p:spPr>
      </p:pic>
      <p:cxnSp>
        <p:nvCxnSpPr>
          <p:cNvPr id="13" name="Прямая со стрелкой 12"/>
          <p:cNvCxnSpPr/>
          <p:nvPr/>
        </p:nvCxnSpPr>
        <p:spPr>
          <a:xfrm>
            <a:off x="1761423" y="5948413"/>
            <a:ext cx="821935" cy="160592"/>
          </a:xfrm>
          <a:prstGeom prst="straightConnector1">
            <a:avLst/>
          </a:prstGeom>
          <a:ln w="12700">
            <a:solidFill>
              <a:srgbClr val="FFFF00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4" name="Прямоугольник 13"/>
          <p:cNvSpPr/>
          <p:nvPr/>
        </p:nvSpPr>
        <p:spPr>
          <a:xfrm rot="649034">
            <a:off x="1182953" y="2973453"/>
            <a:ext cx="74854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120 см</a:t>
            </a:r>
            <a:endParaRPr lang="ru-RU" sz="1400" dirty="0"/>
          </a:p>
        </p:txBody>
      </p:sp>
      <p:cxnSp>
        <p:nvCxnSpPr>
          <p:cNvPr id="18" name="Прямая со стрелкой 17"/>
          <p:cNvCxnSpPr/>
          <p:nvPr/>
        </p:nvCxnSpPr>
        <p:spPr>
          <a:xfrm>
            <a:off x="3194771" y="3374827"/>
            <a:ext cx="1475413" cy="9467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  <a:scene3d>
            <a:camera prst="orthographicFront"/>
            <a:lightRig rig="threePt" dir="t"/>
          </a:scene3d>
          <a:sp3d contourW="12700">
            <a:contourClr>
              <a:srgbClr val="FFFF00"/>
            </a:contourClr>
          </a:sp3d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9" name="Прямоугольник 18"/>
          <p:cNvSpPr/>
          <p:nvPr/>
        </p:nvSpPr>
        <p:spPr>
          <a:xfrm>
            <a:off x="3570370" y="3040960"/>
            <a:ext cx="74854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120 см</a:t>
            </a:r>
            <a:endParaRPr lang="ru-RU" sz="1400" dirty="0"/>
          </a:p>
        </p:txBody>
      </p:sp>
      <p:sp>
        <p:nvSpPr>
          <p:cNvPr id="21" name="Прямоугольник 20"/>
          <p:cNvSpPr/>
          <p:nvPr/>
        </p:nvSpPr>
        <p:spPr>
          <a:xfrm>
            <a:off x="9283260" y="1207868"/>
            <a:ext cx="2820247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182563" algn="just"/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людей с ограниченной возможностью здоровья </a:t>
            </a:r>
            <a:r>
              <a:rPr lang="ru-RU" sz="16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созданы все условия проживания.</a:t>
            </a:r>
            <a:endParaRPr lang="ru-RU" sz="1600" dirty="0"/>
          </a:p>
        </p:txBody>
      </p:sp>
      <p:sp>
        <p:nvSpPr>
          <p:cNvPr id="22" name="Прямоугольник 21"/>
          <p:cNvSpPr/>
          <p:nvPr/>
        </p:nvSpPr>
        <p:spPr>
          <a:xfrm>
            <a:off x="5464303" y="3291082"/>
            <a:ext cx="128789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Пандус 45 С</a:t>
            </a:r>
            <a:r>
              <a:rPr lang="ru-RU" sz="10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endParaRPr lang="ru-RU" sz="1400" dirty="0"/>
          </a:p>
        </p:txBody>
      </p:sp>
      <p:cxnSp>
        <p:nvCxnSpPr>
          <p:cNvPr id="27" name="Прямая со стрелкой 26"/>
          <p:cNvCxnSpPr/>
          <p:nvPr/>
        </p:nvCxnSpPr>
        <p:spPr>
          <a:xfrm>
            <a:off x="984762" y="2817591"/>
            <a:ext cx="1098628" cy="223369"/>
          </a:xfrm>
          <a:prstGeom prst="straightConnector1">
            <a:avLst/>
          </a:prstGeom>
          <a:ln w="12700">
            <a:solidFill>
              <a:srgbClr val="FFFF00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9" name="Прямая со стрелкой 28"/>
          <p:cNvCxnSpPr/>
          <p:nvPr/>
        </p:nvCxnSpPr>
        <p:spPr>
          <a:xfrm>
            <a:off x="616017" y="5659655"/>
            <a:ext cx="590157" cy="125128"/>
          </a:xfrm>
          <a:prstGeom prst="straightConnector1">
            <a:avLst/>
          </a:prstGeom>
          <a:ln w="12700">
            <a:solidFill>
              <a:srgbClr val="FFFF00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4" name="Прямоугольник 33"/>
          <p:cNvSpPr/>
          <p:nvPr/>
        </p:nvSpPr>
        <p:spPr>
          <a:xfrm rot="649034">
            <a:off x="1774966" y="6015921"/>
            <a:ext cx="74854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120 см</a:t>
            </a:r>
            <a:endParaRPr lang="ru-RU" sz="1400" dirty="0"/>
          </a:p>
        </p:txBody>
      </p:sp>
      <p:sp>
        <p:nvSpPr>
          <p:cNvPr id="35" name="Прямоугольник 34"/>
          <p:cNvSpPr/>
          <p:nvPr/>
        </p:nvSpPr>
        <p:spPr>
          <a:xfrm rot="649034">
            <a:off x="501912" y="5722743"/>
            <a:ext cx="74854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110 см</a:t>
            </a:r>
            <a:endParaRPr lang="ru-RU" sz="1400" dirty="0"/>
          </a:p>
        </p:txBody>
      </p:sp>
      <p:sp>
        <p:nvSpPr>
          <p:cNvPr id="36" name="Прямоугольник 35"/>
          <p:cNvSpPr/>
          <p:nvPr/>
        </p:nvSpPr>
        <p:spPr>
          <a:xfrm rot="21116973">
            <a:off x="8174162" y="6220707"/>
            <a:ext cx="74854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120 см</a:t>
            </a:r>
            <a:endParaRPr lang="ru-RU" sz="1400" dirty="0"/>
          </a:p>
        </p:txBody>
      </p:sp>
      <p:cxnSp>
        <p:nvCxnSpPr>
          <p:cNvPr id="37" name="Прямая со стрелкой 36"/>
          <p:cNvCxnSpPr/>
          <p:nvPr/>
        </p:nvCxnSpPr>
        <p:spPr>
          <a:xfrm flipV="1">
            <a:off x="7813610" y="6220605"/>
            <a:ext cx="874254" cy="170601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1" name="Прямая со стрелкой 40"/>
          <p:cNvCxnSpPr/>
          <p:nvPr/>
        </p:nvCxnSpPr>
        <p:spPr>
          <a:xfrm flipV="1">
            <a:off x="2897204" y="5361272"/>
            <a:ext cx="1886552" cy="19250"/>
          </a:xfrm>
          <a:prstGeom prst="straightConnector1">
            <a:avLst/>
          </a:prstGeom>
          <a:ln w="12700">
            <a:solidFill>
              <a:srgbClr val="FFFF00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5" name="Прямоугольник 44"/>
          <p:cNvSpPr/>
          <p:nvPr/>
        </p:nvSpPr>
        <p:spPr>
          <a:xfrm>
            <a:off x="3543459" y="5076378"/>
            <a:ext cx="711987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r>
              <a:rPr lang="ru-RU" sz="1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 см</a:t>
            </a: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62547217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2013" y="380859"/>
            <a:ext cx="11434812" cy="6850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55600" algn="just">
              <a:lnSpc>
                <a:spcPct val="107000"/>
              </a:lnSpc>
              <a:spcAft>
                <a:spcPts val="800"/>
              </a:spcAft>
            </a:pP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Условия охраны здоровья обучающихся, в том числе инвалидов и лиц с ограниченными возможностями здоровья.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558123" y="5453824"/>
            <a:ext cx="10963458" cy="9814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55600" algn="just">
              <a:lnSpc>
                <a:spcPct val="107000"/>
              </a:lnSpc>
              <a:spcAft>
                <a:spcPts val="800"/>
              </a:spcAft>
            </a:pP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 всех территориях МГТУ ГА работает частная охранная организация ООО </a:t>
            </a:r>
            <a:r>
              <a:rPr lang="ru-RU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ЧОО «Арсенал-2», 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имеющая инструкции на каждого сотрудника, в которой прописано, что нужно делать и как себя вести по приезду гостя с ограниченными возможностями здоровья. </a:t>
            </a:r>
          </a:p>
        </p:txBody>
      </p:sp>
      <p:pic>
        <p:nvPicPr>
          <p:cNvPr id="2049" name="Рисунок 47" descr="IMG_051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254" y="2095417"/>
            <a:ext cx="3908725" cy="2934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Рисунок 46" descr="IMG_052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3919" y="2088806"/>
            <a:ext cx="3917950" cy="2941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462013" y="973025"/>
            <a:ext cx="11300059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indent="900113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здании МГТУ ГА, расположенном по адресу: г. Москва, Кронштадтский б-р, дом 20, были оборудованы 2 кабинета, в штат введены 3 медицинские единицы: заведующий врач, терапевт, медицинская сестра.</a:t>
            </a:r>
            <a:endParaRPr lang="ru-RU" altLang="ru-RU" sz="1000" dirty="0"/>
          </a:p>
        </p:txBody>
      </p:sp>
      <p:sp>
        <p:nvSpPr>
          <p:cNvPr id="9" name="Rectangle 5"/>
          <p:cNvSpPr>
            <a:spLocks noChangeArrowheads="1"/>
          </p:cNvSpPr>
          <p:nvPr/>
        </p:nvSpPr>
        <p:spPr bwMode="auto">
          <a:xfrm>
            <a:off x="558123" y="5049209"/>
            <a:ext cx="12115140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начале 2021г. получена новая Лицензия на осуществление медицинской деятельности.</a:t>
            </a:r>
            <a:endParaRPr kumimoji="0" lang="ru-RU" alt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pSp>
        <p:nvGrpSpPr>
          <p:cNvPr id="12" name="Группа 11"/>
          <p:cNvGrpSpPr>
            <a:grpSpLocks/>
          </p:cNvGrpSpPr>
          <p:nvPr/>
        </p:nvGrpSpPr>
        <p:grpSpPr bwMode="auto">
          <a:xfrm>
            <a:off x="9153624" y="2088682"/>
            <a:ext cx="2208542" cy="2960970"/>
            <a:chOff x="1656" y="3487"/>
            <a:chExt cx="8357" cy="11958"/>
          </a:xfrm>
        </p:grpSpPr>
        <p:pic>
          <p:nvPicPr>
            <p:cNvPr id="13" name="Рисунок 12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160" t="12563" r="13934" b="15259"/>
            <a:stretch>
              <a:fillRect/>
            </a:stretch>
          </p:blipFill>
          <p:spPr bwMode="auto">
            <a:xfrm rot="16200000">
              <a:off x="839" y="4304"/>
              <a:ext cx="5745" cy="41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" name="Рисунок 13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8799" t="14452" r="14099" b="14153"/>
            <a:stretch>
              <a:fillRect/>
            </a:stretch>
          </p:blipFill>
          <p:spPr bwMode="auto">
            <a:xfrm rot="16200000">
              <a:off x="5122" y="4364"/>
              <a:ext cx="5745" cy="40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" name="Рисунок 14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8471" t="18011" r="13939" b="10448"/>
            <a:stretch>
              <a:fillRect/>
            </a:stretch>
          </p:blipFill>
          <p:spPr bwMode="auto">
            <a:xfrm rot="16200000">
              <a:off x="2485" y="10415"/>
              <a:ext cx="5920" cy="41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2518573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748695" y="518254"/>
            <a:ext cx="107486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Оборудован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главный корпус, расположенный по адресу: г. Москва, Кронштадтский бульвар, дом 20.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856648" y="947888"/>
            <a:ext cx="1035678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доступа людей с ограниченной возможностью опорно-двигательного аппарата </a:t>
            </a: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обеспечен свободный доступ в университет.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6427" y="1663761"/>
            <a:ext cx="3255574" cy="2431632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90" r="2663"/>
          <a:stretch/>
        </p:blipFill>
        <p:spPr>
          <a:xfrm rot="5400000">
            <a:off x="6527997" y="1975149"/>
            <a:ext cx="2412149" cy="1795595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8585414" y="1976079"/>
            <a:ext cx="2395046" cy="1788892"/>
          </a:xfrm>
          <a:prstGeom prst="rect">
            <a:avLst/>
          </a:prstGeom>
        </p:spPr>
      </p:pic>
      <p:pic>
        <p:nvPicPr>
          <p:cNvPr id="9" name="Рисунок 8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509123" y="2004463"/>
            <a:ext cx="2423120" cy="1725992"/>
          </a:xfrm>
          <a:prstGeom prst="rect">
            <a:avLst/>
          </a:prstGeom>
        </p:spPr>
      </p:pic>
      <p:cxnSp>
        <p:nvCxnSpPr>
          <p:cNvPr id="7" name="Прямая со стрелкой 6"/>
          <p:cNvCxnSpPr/>
          <p:nvPr/>
        </p:nvCxnSpPr>
        <p:spPr>
          <a:xfrm flipV="1">
            <a:off x="1316427" y="3655762"/>
            <a:ext cx="1025169" cy="11691"/>
          </a:xfrm>
          <a:prstGeom prst="straightConnector1">
            <a:avLst/>
          </a:prstGeom>
          <a:ln w="12700">
            <a:solidFill>
              <a:srgbClr val="FF0000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4" name="Прямоугольник 13"/>
          <p:cNvSpPr/>
          <p:nvPr/>
        </p:nvSpPr>
        <p:spPr>
          <a:xfrm>
            <a:off x="856648" y="4578601"/>
            <a:ext cx="1078992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Въезд оборудован видеокамерами и домофоном с выходом на охрану университета. По звонку охранник впускает машину и провожает на специально выделенные парковочные места. Если требуется провожает до выделенного входа.</a:t>
            </a:r>
          </a:p>
          <a:p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Отдельный 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вход №5 </a:t>
            </a: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полностью соответствует 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всем нормативам и требованиям для доступа людей с ограниченной возможностью опорно-двигательного аппарата.</a:t>
            </a:r>
          </a:p>
        </p:txBody>
      </p:sp>
      <p:cxnSp>
        <p:nvCxnSpPr>
          <p:cNvPr id="16" name="Прямая со стрелкой 15"/>
          <p:cNvCxnSpPr/>
          <p:nvPr/>
        </p:nvCxnSpPr>
        <p:spPr>
          <a:xfrm flipH="1" flipV="1">
            <a:off x="2543451" y="3733201"/>
            <a:ext cx="913347" cy="259884"/>
          </a:xfrm>
          <a:prstGeom prst="straightConnector1">
            <a:avLst/>
          </a:prstGeom>
          <a:ln w="12700">
            <a:solidFill>
              <a:srgbClr val="FF0000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145423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89272" y="526366"/>
            <a:ext cx="1078992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входе №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 </a:t>
            </a: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встречает представитель университета начальник студенческого стола Баранов Дмитрий Александрович (тел), который полностью сопровождает гостя 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ограниченной возможностью </a:t>
            </a: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здоровья и рассказывает, где что находится. Здание оборудовано пандусами, лифтовыми кабинами для удобства передвижения  людей с ограниченными возможностями здоровья.</a:t>
            </a:r>
            <a:endParaRPr lang="ru-RU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4652" y="1874326"/>
            <a:ext cx="2600325" cy="1941830"/>
          </a:xfrm>
          <a:prstGeom prst="rect">
            <a:avLst/>
          </a:prstGeom>
        </p:spPr>
      </p:pic>
      <p:pic>
        <p:nvPicPr>
          <p:cNvPr id="4" name="Рисунок 3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9120" y="1874326"/>
            <a:ext cx="3147461" cy="1943284"/>
          </a:xfrm>
          <a:prstGeom prst="rect">
            <a:avLst/>
          </a:prstGeom>
        </p:spPr>
      </p:pic>
      <p:pic>
        <p:nvPicPr>
          <p:cNvPr id="5" name="Рисунок 4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604902" y="4323738"/>
            <a:ext cx="2715895" cy="2028825"/>
          </a:xfrm>
          <a:prstGeom prst="rect">
            <a:avLst/>
          </a:prstGeom>
        </p:spPr>
      </p:pic>
      <p:pic>
        <p:nvPicPr>
          <p:cNvPr id="6" name="Рисунок 5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0722" y="1874326"/>
            <a:ext cx="2659345" cy="19432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65104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44762" y="1944460"/>
            <a:ext cx="3679033" cy="2824257"/>
          </a:xfrm>
          <a:prstGeom prst="rect">
            <a:avLst/>
          </a:prstGeom>
        </p:spPr>
      </p:pic>
      <p:pic>
        <p:nvPicPr>
          <p:cNvPr id="4" name="Рисунок 3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09" r="29127"/>
          <a:stretch/>
        </p:blipFill>
        <p:spPr bwMode="auto">
          <a:xfrm>
            <a:off x="4296919" y="1517072"/>
            <a:ext cx="3121201" cy="367903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7338790" y="1978053"/>
            <a:ext cx="3691285" cy="2757071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>
            <a:off x="972150" y="626263"/>
            <a:ext cx="1027015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55600"/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Специально оборудованная туалетная комната расположена на первом этаже главного корпуса в секции «Г», напротив входа №5 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1917900" y="4427752"/>
            <a:ext cx="74854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r>
              <a:rPr lang="ru-RU" sz="1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 см</a:t>
            </a: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33254105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72150" y="585702"/>
            <a:ext cx="1027015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55600" algn="ctr"/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Лифтовая кабина расположена на первом этаже главного корпуса в секции «Г», справа от входа №5, она даёт возможность попасть на любой нужный этаж. 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4210" y="1232033"/>
            <a:ext cx="6018097" cy="4494998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915369" y="1800845"/>
            <a:ext cx="4494998" cy="3357375"/>
          </a:xfrm>
          <a:prstGeom prst="rect">
            <a:avLst/>
          </a:prstGeom>
        </p:spPr>
      </p:pic>
      <p:cxnSp>
        <p:nvCxnSpPr>
          <p:cNvPr id="5" name="Прямая со стрелкой 4"/>
          <p:cNvCxnSpPr/>
          <p:nvPr/>
        </p:nvCxnSpPr>
        <p:spPr>
          <a:xfrm>
            <a:off x="2950575" y="4820014"/>
            <a:ext cx="1034284" cy="165872"/>
          </a:xfrm>
          <a:prstGeom prst="straightConnector1">
            <a:avLst/>
          </a:prstGeom>
          <a:ln w="12700">
            <a:solidFill>
              <a:srgbClr val="FFFF00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" name="Прямоугольник 6"/>
          <p:cNvSpPr/>
          <p:nvPr/>
        </p:nvSpPr>
        <p:spPr>
          <a:xfrm rot="608444">
            <a:off x="3166191" y="4584075"/>
            <a:ext cx="60305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82 см</a:t>
            </a:r>
            <a:endParaRPr lang="ru-RU" sz="14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43345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80812" y="198841"/>
            <a:ext cx="1045833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55600" algn="ctr"/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всех этажах, где требуется установлены пандусы и порожки, которые 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обеспечивают </a:t>
            </a: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гостю 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ограниченной возможностью здоровья  </a:t>
            </a: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беспрепятственное перемещение во все секции главного корпуса. </a:t>
            </a:r>
            <a:endParaRPr lang="ru-RU" dirty="0"/>
          </a:p>
        </p:txBody>
      </p:sp>
      <p:grpSp>
        <p:nvGrpSpPr>
          <p:cNvPr id="3" name="Группа 2"/>
          <p:cNvGrpSpPr/>
          <p:nvPr/>
        </p:nvGrpSpPr>
        <p:grpSpPr>
          <a:xfrm>
            <a:off x="1096521" y="1120443"/>
            <a:ext cx="10480078" cy="5404168"/>
            <a:chOff x="1096521" y="1120443"/>
            <a:chExt cx="10480078" cy="5404168"/>
          </a:xfrm>
          <a:scene3d>
            <a:camera prst="orthographicFront">
              <a:rot lat="300000" lon="0" rev="0"/>
            </a:camera>
            <a:lightRig rig="threePt" dir="t"/>
          </a:scene3d>
        </p:grpSpPr>
        <p:pic>
          <p:nvPicPr>
            <p:cNvPr id="4" name="Рисунок 3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15772" y="1120445"/>
              <a:ext cx="3316301" cy="2358856"/>
            </a:xfrm>
            <a:prstGeom prst="rect">
              <a:avLst/>
            </a:prstGeom>
          </p:spPr>
        </p:pic>
        <p:pic>
          <p:nvPicPr>
            <p:cNvPr id="5" name="Рисунок 4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32517" y="1120444"/>
              <a:ext cx="3158137" cy="2358856"/>
            </a:xfrm>
            <a:prstGeom prst="rect">
              <a:avLst/>
            </a:prstGeom>
          </p:spPr>
        </p:pic>
        <p:pic>
          <p:nvPicPr>
            <p:cNvPr id="6" name="Рисунок 5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15192" y="3939237"/>
              <a:ext cx="3461407" cy="2585372"/>
            </a:xfrm>
            <a:prstGeom prst="rect">
              <a:avLst/>
            </a:prstGeom>
          </p:spPr>
        </p:pic>
        <p:pic>
          <p:nvPicPr>
            <p:cNvPr id="7" name="Рисунок 6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96521" y="3939236"/>
              <a:ext cx="3461409" cy="2585373"/>
            </a:xfrm>
            <a:prstGeom prst="rect">
              <a:avLst/>
            </a:prstGeom>
          </p:spPr>
        </p:pic>
        <p:pic>
          <p:nvPicPr>
            <p:cNvPr id="9" name="Рисунок 8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52598" y="1120443"/>
              <a:ext cx="3366251" cy="2358857"/>
            </a:xfrm>
            <a:prstGeom prst="rect">
              <a:avLst/>
            </a:prstGeom>
          </p:spPr>
        </p:pic>
        <p:pic>
          <p:nvPicPr>
            <p:cNvPr id="11" name="Рисунок 10"/>
            <p:cNvPicPr>
              <a:picLocks noChangeAspect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210" t="-1" r="23388" b="-7"/>
            <a:stretch/>
          </p:blipFill>
          <p:spPr>
            <a:xfrm rot="5400000">
              <a:off x="5018899" y="3652856"/>
              <a:ext cx="2585372" cy="3158137"/>
            </a:xfrm>
            <a:prstGeom prst="rect">
              <a:avLst/>
            </a:prstGeom>
          </p:spPr>
        </p:pic>
        <p:pic>
          <p:nvPicPr>
            <p:cNvPr id="10" name="Рисунок 9"/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7612" t="28641" r="8871" b="58422"/>
            <a:stretch/>
          </p:blipFill>
          <p:spPr>
            <a:xfrm>
              <a:off x="2755635" y="4400905"/>
              <a:ext cx="188734" cy="219644"/>
            </a:xfrm>
            <a:prstGeom prst="rect">
              <a:avLst/>
            </a:prstGeom>
          </p:spPr>
        </p:pic>
        <p:pic>
          <p:nvPicPr>
            <p:cNvPr id="12" name="Рисунок 11"/>
            <p:cNvPicPr>
              <a:picLocks noChangeAspect="1"/>
            </p:cNvPicPr>
            <p:nvPr/>
          </p:nvPicPr>
          <p:blipFill rotWithShape="1"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7612" t="28641" r="8871" b="58422"/>
            <a:stretch/>
          </p:blipFill>
          <p:spPr>
            <a:xfrm>
              <a:off x="3328659" y="2095086"/>
              <a:ext cx="118629" cy="13805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4286016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18" r="4983" b="8207"/>
          <a:stretch/>
        </p:blipFill>
        <p:spPr>
          <a:xfrm rot="5400000">
            <a:off x="877597" y="2535321"/>
            <a:ext cx="3332912" cy="2343376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8160341" y="2457166"/>
            <a:ext cx="3332910" cy="249968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474235" y="2464213"/>
            <a:ext cx="3348089" cy="2511067"/>
          </a:xfrm>
          <a:prstGeom prst="rect">
            <a:avLst/>
          </a:prstGeom>
        </p:spPr>
      </p:pic>
      <p:cxnSp>
        <p:nvCxnSpPr>
          <p:cNvPr id="6" name="Прямая со стрелкой 5"/>
          <p:cNvCxnSpPr/>
          <p:nvPr/>
        </p:nvCxnSpPr>
        <p:spPr>
          <a:xfrm flipV="1">
            <a:off x="1984248" y="4993662"/>
            <a:ext cx="995202" cy="143478"/>
          </a:xfrm>
          <a:prstGeom prst="straightConnector1">
            <a:avLst/>
          </a:prstGeom>
          <a:ln w="12700">
            <a:solidFill>
              <a:srgbClr val="FFFF00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" name="Прямоугольник 7"/>
          <p:cNvSpPr/>
          <p:nvPr/>
        </p:nvSpPr>
        <p:spPr>
          <a:xfrm>
            <a:off x="928284" y="5693494"/>
            <a:ext cx="251863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Дополнительный вход в музей</a:t>
            </a:r>
          </a:p>
          <a:p>
            <a:r>
              <a:rPr lang="ru-RU" sz="1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 этаж секция «Г»</a:t>
            </a:r>
            <a:endParaRPr lang="ru-RU" sz="1400" dirty="0"/>
          </a:p>
        </p:txBody>
      </p:sp>
      <p:cxnSp>
        <p:nvCxnSpPr>
          <p:cNvPr id="10" name="Прямая со стрелкой 9"/>
          <p:cNvCxnSpPr/>
          <p:nvPr/>
        </p:nvCxnSpPr>
        <p:spPr>
          <a:xfrm flipV="1">
            <a:off x="4567619" y="4283479"/>
            <a:ext cx="771602" cy="1340481"/>
          </a:xfrm>
          <a:prstGeom prst="straightConnector1">
            <a:avLst/>
          </a:prstGeom>
          <a:ln w="12700">
            <a:solidFill>
              <a:srgbClr val="FFFF00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1" name="Прямоугольник 10"/>
          <p:cNvSpPr/>
          <p:nvPr/>
        </p:nvSpPr>
        <p:spPr>
          <a:xfrm>
            <a:off x="4435306" y="5640644"/>
            <a:ext cx="296850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Выход из музея/проход к главному входу в столовую</a:t>
            </a:r>
            <a:endParaRPr lang="ru-RU" sz="1400" dirty="0"/>
          </a:p>
        </p:txBody>
      </p:sp>
      <p:sp>
        <p:nvSpPr>
          <p:cNvPr id="23" name="Прямоугольник 22"/>
          <p:cNvSpPr/>
          <p:nvPr/>
        </p:nvSpPr>
        <p:spPr>
          <a:xfrm>
            <a:off x="8162230" y="5633344"/>
            <a:ext cx="203277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Вход в столовую</a:t>
            </a:r>
            <a:endParaRPr lang="ru-RU" sz="14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4" name="Прямая со стрелкой 23"/>
          <p:cNvCxnSpPr/>
          <p:nvPr/>
        </p:nvCxnSpPr>
        <p:spPr>
          <a:xfrm flipV="1">
            <a:off x="4567619" y="3852668"/>
            <a:ext cx="2359771" cy="1771292"/>
          </a:xfrm>
          <a:prstGeom prst="straightConnector1">
            <a:avLst/>
          </a:prstGeom>
          <a:ln w="12700">
            <a:solidFill>
              <a:srgbClr val="FFFF00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" name="Прямоугольник 1"/>
          <p:cNvSpPr/>
          <p:nvPr/>
        </p:nvSpPr>
        <p:spPr>
          <a:xfrm>
            <a:off x="308008" y="356756"/>
            <a:ext cx="11540691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55600" algn="just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студентов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ограниченными возможностями предусмотрен отдельный вход, через музей, оборудованный всем необходимым (наличие лифта, отсутствие ступенек, небольшой пандус).</a:t>
            </a:r>
          </a:p>
          <a:p>
            <a:pPr indent="355600" algn="just"/>
            <a:r>
              <a:rPr lang="ru-RU" sz="16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Студенческая столовая находится на третьем этаже над центральным входом, куда гостям с </a:t>
            </a: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ограниченной возможностью здоровья </a:t>
            </a:r>
            <a:r>
              <a:rPr lang="ru-RU" sz="16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самостоятельно можно попасть на лифте из секции «Г». Для этого нужно подняться на лифте на третий этаж, повернуть налево, до конца по коридору будет дверь, которая ведёт в музей университета, через которую гость попадает к входу в столовую. </a:t>
            </a:r>
            <a:endParaRPr lang="ru-RU" sz="1600" dirty="0"/>
          </a:p>
        </p:txBody>
      </p:sp>
      <p:sp>
        <p:nvSpPr>
          <p:cNvPr id="17" name="Прямоугольник 16"/>
          <p:cNvSpPr/>
          <p:nvPr/>
        </p:nvSpPr>
        <p:spPr>
          <a:xfrm rot="20958242">
            <a:off x="2160615" y="4776074"/>
            <a:ext cx="60305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82 см</a:t>
            </a:r>
            <a:endParaRPr lang="ru-RU" sz="14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97167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5032" y="2018602"/>
            <a:ext cx="4880161" cy="3348807"/>
          </a:xfrm>
          <a:prstGeom prst="rect">
            <a:avLst/>
          </a:prstGeom>
        </p:spPr>
      </p:pic>
      <p:pic>
        <p:nvPicPr>
          <p:cNvPr id="5" name="Рисунок 4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3306" y="2018601"/>
            <a:ext cx="4504622" cy="3348807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1020277" y="759406"/>
            <a:ext cx="10173903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людей 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ограниченной возможностью здоровья </a:t>
            </a: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столовой обеспечен беспрепятственный доступ к самостоятельному обслуживанию. </a:t>
            </a:r>
            <a:r>
              <a:rPr lang="ru-RU" sz="1600" b="1" dirty="0">
                <a:ln w="0"/>
                <a:latin typeface="Times New Roman" panose="02020603050405020304" pitchFamily="18" charset="0"/>
                <a:cs typeface="Times New Roman" panose="02020603050405020304" pitchFamily="18" charset="0"/>
              </a:rPr>
              <a:t>Столовая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 домашней кухней. Всегда широкий ассортимент,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широкий выбор комплексных обедов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Стоимость комплексного обеда на выбор составляет 130 рублей: Салат, первое блюдо, второе блюдо + гарнир, напиток, хлеб).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564785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20277" y="759406"/>
            <a:ext cx="10173903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Наличие объектов спорта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В МГТУ ГА существует отдельное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здание «Спорткомплекс»,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которое имеет отдельные раздевалки, душевые, 3 зала.</a:t>
            </a: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Один зал на первом этаже рассчитан как на студентов и работников университета, а также и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лиц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ограниченными возможностями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здоровья, душевые оборудованы всем необходимым. 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Дверные проходы соответствуют утверждённым стандартам.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525" y="2750252"/>
            <a:ext cx="3787140" cy="2909404"/>
          </a:xfrm>
          <a:prstGeom prst="rect">
            <a:avLst/>
          </a:prstGeom>
        </p:spPr>
      </p:pic>
      <p:pic>
        <p:nvPicPr>
          <p:cNvPr id="4" name="Рисунок 3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2376" y="2750252"/>
            <a:ext cx="3717238" cy="2909404"/>
          </a:xfrm>
          <a:prstGeom prst="rect">
            <a:avLst/>
          </a:prstGeom>
        </p:spPr>
      </p:pic>
      <p:pic>
        <p:nvPicPr>
          <p:cNvPr id="5" name="Рисунок 4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9325" y="2750252"/>
            <a:ext cx="3333871" cy="29094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6568849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11506</TotalTime>
  <Words>765</Words>
  <Application>Microsoft Office PowerPoint</Application>
  <PresentationFormat>Широкоэкранный</PresentationFormat>
  <Paragraphs>55</Paragraphs>
  <Slides>14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20" baseType="lpstr">
      <vt:lpstr>Arial</vt:lpstr>
      <vt:lpstr>Calibri</vt:lpstr>
      <vt:lpstr>Calibri Light</vt:lpstr>
      <vt:lpstr>Times New Roman</vt:lpstr>
      <vt:lpstr>Verdana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Актовый зал МГТУ ГА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Екатерина Развязкина</dc:creator>
  <cp:lastModifiedBy>Екатерина Развязкина</cp:lastModifiedBy>
  <cp:revision>59</cp:revision>
  <cp:lastPrinted>2016-01-20T10:29:19Z</cp:lastPrinted>
  <dcterms:created xsi:type="dcterms:W3CDTF">2016-01-20T09:24:33Z</dcterms:created>
  <dcterms:modified xsi:type="dcterms:W3CDTF">2021-09-09T08:42:30Z</dcterms:modified>
</cp:coreProperties>
</file>